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1114341"/>
            <a:ext cx="4759775" cy="2914817"/>
          </a:xfrm>
          <a:prstGeom prst="rect">
            <a:avLst/>
          </a:prstGeom>
          <a:solidFill>
            <a:srgbClr val="FFFFFF"/>
          </a:solidFill>
          <a:ln w="27432">
            <a:solidFill>
              <a:srgbClr val="3B1C5A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 rot="300000">
            <a:off x="4563824" y="1100054"/>
            <a:ext cx="714375" cy="207169"/>
          </a:xfrm>
          <a:prstGeom prst="rect">
            <a:avLst/>
          </a:prstGeom>
          <a:solidFill>
            <a:srgbClr val="FFD100"/>
          </a:solidFill>
          <a:ln w="27432">
            <a:solidFill>
              <a:srgbClr val="3B1C5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 rot="300000">
            <a:off x="4392374" y="1000041"/>
            <a:ext cx="1057275" cy="407194"/>
          </a:xfrm>
          <a:prstGeom prst="rect">
            <a:avLst/>
          </a:prstGeom>
          <a:noFill/>
          <a:ln/>
        </p:spPr>
        <p:txBody>
          <a:bodyPr wrap="none" lIns="170053" tIns="85090" rIns="170053" bIns="85090" rtlCol="0" anchor="t">
            <a:spAutoFit/>
          </a:bodyPr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パニック！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800100" y="1629975"/>
            <a:ext cx="4278074" cy="9257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96000"/>
              </a:lnSpc>
              <a:buNone/>
            </a:pPr>
            <a:r>
              <a:rPr lang="en-US" sz="275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Web3エアドロ調査の</a:t>
            </a:r>
            <a:r>
              <a:rPr lang="en-US" sz="275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
</a:t>
            </a:r>
            <a:r>
              <a:rPr lang="en-US" sz="275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「もどかしさ」</a:t>
            </a:r>
            <a:endParaRPr lang="en-US" sz="2750" dirty="0"/>
          </a:p>
        </p:txBody>
      </p:sp>
      <p:sp>
        <p:nvSpPr>
          <p:cNvPr id="7" name="Text 4"/>
          <p:cNvSpPr/>
          <p:nvPr/>
        </p:nvSpPr>
        <p:spPr>
          <a:xfrm>
            <a:off x="800100" y="2770073"/>
            <a:ext cx="4278074" cy="248245"/>
          </a:xfrm>
          <a:prstGeom prst="rect">
            <a:avLst/>
          </a:prstGeom>
          <a:noFill/>
          <a:ln/>
        </p:spPr>
        <p:txBody>
          <a:bodyPr wrap="square" lIns="255143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SNS頼みはいつも「誰かの後追い」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800100" y="3104043"/>
            <a:ext cx="4278074" cy="248245"/>
          </a:xfrm>
          <a:prstGeom prst="rect">
            <a:avLst/>
          </a:prstGeom>
          <a:noFill/>
          <a:ln/>
        </p:spPr>
        <p:txBody>
          <a:bodyPr wrap="square" lIns="255143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話題になった頃には手遅れ…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800100" y="3438013"/>
            <a:ext cx="4278074" cy="248245"/>
          </a:xfrm>
          <a:prstGeom prst="rect">
            <a:avLst/>
          </a:prstGeom>
          <a:noFill/>
          <a:ln/>
        </p:spPr>
        <p:txBody>
          <a:bodyPr wrap="square" lIns="255143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関係ないノイズ情報が多すぎる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5306774" y="935831"/>
            <a:ext cx="3265726" cy="3271838"/>
          </a:xfrm>
          <a:prstGeom prst="ellipse">
            <a:avLst/>
          </a:prstGeom>
          <a:solidFill>
            <a:srgbClr val="FFD100"/>
          </a:solidFill>
          <a:ln w="27432">
            <a:solidFill>
              <a:srgbClr val="3B1C5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00100" y="2770073"/>
            <a:ext cx="17145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FFD100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●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800100" y="3104043"/>
            <a:ext cx="17145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FFD100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●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800100" y="3438013"/>
            <a:ext cx="17145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FFD100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●</a:t>
            </a:r>
            <a:endParaRPr lang="en-US" sz="1250" dirty="0"/>
          </a:p>
        </p:txBody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3" y="964406"/>
            <a:ext cx="3214688" cy="32146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1042988"/>
            <a:ext cx="3057525" cy="3057525"/>
          </a:xfrm>
          <a:prstGeom prst="ellipse">
            <a:avLst/>
          </a:prstGeom>
          <a:solidFill>
            <a:srgbClr val="FFD100"/>
          </a:solidFill>
          <a:ln w="27432">
            <a:solidFill>
              <a:srgbClr val="3B1C5A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71563"/>
            <a:ext cx="3000375" cy="3000375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029075" y="1171575"/>
            <a:ext cx="4686300" cy="2800350"/>
          </a:xfrm>
          <a:prstGeom prst="rect">
            <a:avLst/>
          </a:prstGeom>
          <a:solidFill>
            <a:srgbClr val="FFFFFF"/>
          </a:solidFill>
          <a:ln w="27432">
            <a:solidFill>
              <a:srgbClr val="3B1C5A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 rot="-300000">
            <a:off x="4114800" y="1171575"/>
            <a:ext cx="571500" cy="207169"/>
          </a:xfrm>
          <a:prstGeom prst="rect">
            <a:avLst/>
          </a:prstGeom>
          <a:solidFill>
            <a:srgbClr val="FFD100"/>
          </a:solidFill>
          <a:ln w="27432">
            <a:solidFill>
              <a:srgbClr val="3B1C5A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 rot="-300000">
            <a:off x="3971925" y="1085850"/>
            <a:ext cx="857250" cy="378619"/>
          </a:xfrm>
          <a:prstGeom prst="rect">
            <a:avLst/>
          </a:prstGeom>
          <a:noFill/>
          <a:ln/>
        </p:spPr>
        <p:txBody>
          <a:bodyPr wrap="none" lIns="136017" tIns="68072" rIns="136017" bIns="68072" rtlCol="0" anchor="t">
            <a:spAutoFit/>
          </a:bodyPr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解決策！</a:t>
            </a:r>
            <a:endParaRPr lang="en-US" sz="1000" dirty="0"/>
          </a:p>
        </p:txBody>
      </p:sp>
      <p:sp>
        <p:nvSpPr>
          <p:cNvPr id="8" name="Text 4"/>
          <p:cNvSpPr/>
          <p:nvPr/>
        </p:nvSpPr>
        <p:spPr>
          <a:xfrm>
            <a:off x="4257675" y="1656206"/>
            <a:ext cx="4286250" cy="482901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algn="l" indent="0" marL="0">
              <a:lnSpc>
                <a:spcPct val="96000"/>
              </a:lnSpc>
              <a:buNone/>
            </a:pPr>
            <a:r>
              <a:rPr lang="en-US" sz="245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自律型調査システムの構築</a:t>
            </a:r>
            <a:endParaRPr lang="en-US" sz="2450" dirty="0"/>
          </a:p>
        </p:txBody>
      </p:sp>
      <p:sp>
        <p:nvSpPr>
          <p:cNvPr id="9" name="Text 5"/>
          <p:cNvSpPr/>
          <p:nvPr/>
        </p:nvSpPr>
        <p:spPr>
          <a:xfrm>
            <a:off x="4257675" y="2281982"/>
            <a:ext cx="4286250" cy="248245"/>
          </a:xfrm>
          <a:prstGeom prst="rect">
            <a:avLst/>
          </a:prstGeom>
          <a:noFill/>
          <a:ln/>
        </p:spPr>
        <p:txBody>
          <a:bodyPr wrap="square" lIns="238125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「待つ」から「自分から取りに行く」へ</a:t>
            </a:r>
            <a:endParaRPr lang="en-US" sz="1250" dirty="0"/>
          </a:p>
        </p:txBody>
      </p:sp>
      <p:sp>
        <p:nvSpPr>
          <p:cNvPr id="10" name="Text 6"/>
          <p:cNvSpPr/>
          <p:nvPr/>
        </p:nvSpPr>
        <p:spPr>
          <a:xfrm>
            <a:off x="4257675" y="2615952"/>
            <a:ext cx="4286250" cy="248245"/>
          </a:xfrm>
          <a:prstGeom prst="rect">
            <a:avLst/>
          </a:prstGeom>
          <a:noFill/>
          <a:ln/>
        </p:spPr>
        <p:txBody>
          <a:bodyPr wrap="square" lIns="238125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ノーコードツール「n8n」で自動化</a:t>
            </a:r>
            <a:endParaRPr lang="en-US" sz="1250" dirty="0"/>
          </a:p>
        </p:txBody>
      </p:sp>
      <p:sp>
        <p:nvSpPr>
          <p:cNvPr id="11" name="Text 7"/>
          <p:cNvSpPr/>
          <p:nvPr/>
        </p:nvSpPr>
        <p:spPr>
          <a:xfrm>
            <a:off x="4257675" y="2949922"/>
            <a:ext cx="4286250" cy="248245"/>
          </a:xfrm>
          <a:prstGeom prst="rect">
            <a:avLst/>
          </a:prstGeom>
          <a:noFill/>
          <a:ln/>
        </p:spPr>
        <p:txBody>
          <a:bodyPr wrap="square" lIns="238125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毎日、世界中の新規プロジェクトをスキャン</a:t>
            </a:r>
            <a:endParaRPr lang="en-US" sz="1250" dirty="0"/>
          </a:p>
        </p:txBody>
      </p:sp>
      <p:sp>
        <p:nvSpPr>
          <p:cNvPr id="12" name="Text 8"/>
          <p:cNvSpPr/>
          <p:nvPr/>
        </p:nvSpPr>
        <p:spPr>
          <a:xfrm>
            <a:off x="4257675" y="2281982"/>
            <a:ext cx="17145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FFD100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★</a:t>
            </a:r>
            <a:endParaRPr lang="en-US" sz="1250" dirty="0"/>
          </a:p>
        </p:txBody>
      </p:sp>
      <p:sp>
        <p:nvSpPr>
          <p:cNvPr id="13" name="Text 9"/>
          <p:cNvSpPr/>
          <p:nvPr/>
        </p:nvSpPr>
        <p:spPr>
          <a:xfrm>
            <a:off x="4257675" y="2615952"/>
            <a:ext cx="17145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FFD100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★</a:t>
            </a:r>
            <a:endParaRPr lang="en-US" sz="1250" dirty="0"/>
          </a:p>
        </p:txBody>
      </p:sp>
      <p:sp>
        <p:nvSpPr>
          <p:cNvPr id="14" name="Text 10"/>
          <p:cNvSpPr/>
          <p:nvPr/>
        </p:nvSpPr>
        <p:spPr>
          <a:xfrm>
            <a:off x="4257675" y="2949922"/>
            <a:ext cx="17145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FFD100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★</a:t>
            </a:r>
            <a:endParaRPr lang="en-US" sz="1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483221" y="285750"/>
            <a:ext cx="6177558" cy="700088"/>
          </a:xfrm>
          <a:prstGeom prst="rect">
            <a:avLst/>
          </a:prstGeom>
          <a:solidFill>
            <a:srgbClr val="FFD100"/>
          </a:solidFill>
          <a:ln w="27432">
            <a:solidFill>
              <a:srgbClr val="3B1C5A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726109" y="357188"/>
            <a:ext cx="5691783" cy="4339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賢く絞り込む！「お宝」選別アルゴリズム</a:t>
            </a:r>
            <a:endParaRPr lang="en-US" sz="2100" dirty="0"/>
          </a:p>
        </p:txBody>
      </p:sp>
      <p:sp>
        <p:nvSpPr>
          <p:cNvPr id="5" name="Shape 2"/>
          <p:cNvSpPr/>
          <p:nvPr/>
        </p:nvSpPr>
        <p:spPr>
          <a:xfrm>
            <a:off x="689372" y="1143000"/>
            <a:ext cx="2557463" cy="1343025"/>
          </a:xfrm>
          <a:prstGeom prst="rect">
            <a:avLst/>
          </a:prstGeom>
          <a:solidFill>
            <a:srgbClr val="FFFFFF"/>
          </a:solidFill>
          <a:ln w="27432">
            <a:solidFill>
              <a:srgbClr val="3B1C5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10816" y="1285875"/>
            <a:ext cx="2286000" cy="2268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1. 未発行抽出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810816" y="1584127"/>
            <a:ext cx="2286000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ct val="112000"/>
              </a:lnSpc>
              <a:buNone/>
            </a:pPr>
            <a:r>
              <a:rPr lang="en-US" sz="9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DefiLlama APIでトークン未発行のみをスキャン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3264694" y="1143000"/>
            <a:ext cx="2557463" cy="1343025"/>
          </a:xfrm>
          <a:prstGeom prst="rect">
            <a:avLst/>
          </a:prstGeom>
          <a:solidFill>
            <a:srgbClr val="FFFFFF"/>
          </a:solidFill>
          <a:ln w="27432">
            <a:solidFill>
              <a:srgbClr val="3B1C5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400425" y="1285875"/>
            <a:ext cx="2286000" cy="2268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2. 新規性判定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3400425" y="1584127"/>
            <a:ext cx="2286000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ct val="112000"/>
              </a:lnSpc>
              <a:buNone/>
            </a:pPr>
            <a:r>
              <a:rPr lang="en-US" sz="9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親プロジェクトの有無を確認し、本当の新規を特定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5868591" y="1143000"/>
            <a:ext cx="2557463" cy="1343025"/>
          </a:xfrm>
          <a:prstGeom prst="rect">
            <a:avLst/>
          </a:prstGeom>
          <a:solidFill>
            <a:srgbClr val="FFFFFF"/>
          </a:solidFill>
          <a:ln w="27432">
            <a:solidFill>
              <a:srgbClr val="3B1C5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018609" y="1285875"/>
            <a:ext cx="2286000" cy="2268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3. 話題性スコア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6018609" y="1584127"/>
            <a:ext cx="2286000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ct val="112000"/>
              </a:lnSpc>
              <a:buNone/>
            </a:pPr>
            <a:r>
              <a:rPr lang="en-US" sz="9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SNSやWebの言及数から注目度を数値化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1685925" y="2643188"/>
            <a:ext cx="5772150" cy="2200275"/>
          </a:xfrm>
          <a:prstGeom prst="rect">
            <a:avLst/>
          </a:prstGeom>
          <a:solidFill>
            <a:srgbClr val="FFFFFF"/>
          </a:solidFill>
          <a:ln w="27432">
            <a:solidFill>
              <a:srgbClr val="3B1C5A"/>
            </a:solidFill>
            <a:prstDash val="solid"/>
          </a:ln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643188"/>
            <a:ext cx="57150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928688"/>
            <a:ext cx="4819297" cy="3286125"/>
          </a:xfrm>
          <a:prstGeom prst="rect">
            <a:avLst/>
          </a:prstGeom>
          <a:solidFill>
            <a:srgbClr val="FFFFFF"/>
          </a:solidFill>
          <a:ln w="27432">
            <a:solidFill>
              <a:srgbClr val="3B1C5A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 rot="180000">
            <a:off x="4766695" y="914400"/>
            <a:ext cx="571500" cy="207169"/>
          </a:xfrm>
          <a:prstGeom prst="rect">
            <a:avLst/>
          </a:prstGeom>
          <a:solidFill>
            <a:srgbClr val="FFD100"/>
          </a:solidFill>
          <a:ln w="27432">
            <a:solidFill>
              <a:srgbClr val="3B1C5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 rot="180000">
            <a:off x="4595245" y="814388"/>
            <a:ext cx="914400" cy="407194"/>
          </a:xfrm>
          <a:prstGeom prst="rect">
            <a:avLst/>
          </a:prstGeom>
          <a:noFill/>
          <a:ln/>
        </p:spPr>
        <p:txBody>
          <a:bodyPr wrap="none" lIns="170053" tIns="85090" rIns="170053" bIns="85090" rtlCol="0" anchor="t">
            <a:spAutoFit/>
          </a:bodyPr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自動化！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800100" y="1470468"/>
            <a:ext cx="4338070" cy="894364"/>
          </a:xfrm>
          <a:prstGeom prst="rect">
            <a:avLst/>
          </a:prstGeom>
          <a:noFill/>
          <a:ln/>
        </p:spPr>
        <p:txBody>
          <a:bodyPr wrap="square" lIns="0" tIns="85090" rIns="0" bIns="0" rtlCol="0" anchor="t">
            <a:spAutoFit/>
          </a:bodyPr>
          <a:lstStyle/>
          <a:p>
            <a:pPr algn="l" indent="0" marL="0">
              <a:lnSpc>
                <a:spcPct val="96000"/>
              </a:lnSpc>
              <a:buNone/>
            </a:pPr>
            <a:r>
              <a:rPr lang="en-US" sz="245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調査を加速させる！</a:t>
            </a:r>
            <a:r>
              <a:rPr lang="en-US" sz="245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
</a:t>
            </a:r>
            <a:r>
              <a:rPr lang="en-US" sz="245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自動通知と記録</a:t>
            </a:r>
            <a:endParaRPr lang="en-US" sz="24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579145"/>
            <a:ext cx="250031" cy="20002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85850" y="2579145"/>
            <a:ext cx="3180755" cy="2482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Discordへ毎日決まった時間に結果を通知</a:t>
            </a:r>
            <a:endParaRPr lang="en-US" sz="12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970265"/>
            <a:ext cx="250031" cy="20002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85850" y="2970265"/>
            <a:ext cx="2732484" cy="2482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AIへの「調査依頼文」も自動で生成</a:t>
            </a:r>
            <a:endParaRPr lang="en-US" sz="12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3361386"/>
            <a:ext cx="200025" cy="20002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085850" y="3361386"/>
            <a:ext cx="2914650" cy="2482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スプレッドシートへ重複なく自動記録</a:t>
            </a:r>
            <a:endParaRPr lang="en-US" sz="1250" dirty="0"/>
          </a:p>
        </p:txBody>
      </p:sp>
      <p:sp>
        <p:nvSpPr>
          <p:cNvPr id="13" name="Shape 7"/>
          <p:cNvSpPr/>
          <p:nvPr/>
        </p:nvSpPr>
        <p:spPr>
          <a:xfrm>
            <a:off x="5366770" y="935831"/>
            <a:ext cx="3205730" cy="3271838"/>
          </a:xfrm>
          <a:prstGeom prst="roundRect">
            <a:avLst/>
          </a:prstGeom>
          <a:solidFill>
            <a:srgbClr val="FFD100"/>
          </a:solidFill>
          <a:ln w="27432">
            <a:solidFill>
              <a:srgbClr val="3B1C5A"/>
            </a:solidFill>
            <a:prstDash val="solid"/>
          </a:ln>
        </p:spPr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866" y="964406"/>
            <a:ext cx="3214688" cy="3214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935831"/>
            <a:ext cx="3241225" cy="3271838"/>
          </a:xfrm>
          <a:prstGeom prst="ellipse">
            <a:avLst/>
          </a:prstGeom>
          <a:solidFill>
            <a:srgbClr val="FFD100"/>
          </a:solidFill>
          <a:ln w="27432">
            <a:solidFill>
              <a:srgbClr val="3B1C5A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64406"/>
            <a:ext cx="3214688" cy="321468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780076" y="928688"/>
            <a:ext cx="4792424" cy="3286125"/>
          </a:xfrm>
          <a:prstGeom prst="rect">
            <a:avLst/>
          </a:prstGeom>
          <a:solidFill>
            <a:srgbClr val="FFFFFF"/>
          </a:solidFill>
          <a:ln w="27432">
            <a:solidFill>
              <a:srgbClr val="3B1C5A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 rot="300000">
            <a:off x="7972425" y="914400"/>
            <a:ext cx="571500" cy="207169"/>
          </a:xfrm>
          <a:prstGeom prst="rect">
            <a:avLst/>
          </a:prstGeom>
          <a:solidFill>
            <a:srgbClr val="FFD100"/>
          </a:solidFill>
          <a:ln w="27432">
            <a:solidFill>
              <a:srgbClr val="3B1C5A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 rot="300000">
            <a:off x="7800974" y="814388"/>
            <a:ext cx="914401" cy="407194"/>
          </a:xfrm>
          <a:prstGeom prst="rect">
            <a:avLst/>
          </a:prstGeom>
          <a:noFill/>
          <a:ln/>
        </p:spPr>
        <p:txBody>
          <a:bodyPr wrap="none" lIns="170053" tIns="85090" rIns="170053" bIns="85090" rtlCol="0" anchor="t">
            <a:spAutoFit/>
          </a:bodyPr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大満足！</a:t>
            </a:r>
            <a:endParaRPr lang="en-US" sz="1000" dirty="0"/>
          </a:p>
        </p:txBody>
      </p:sp>
      <p:sp>
        <p:nvSpPr>
          <p:cNvPr id="8" name="Text 4"/>
          <p:cNvSpPr/>
          <p:nvPr/>
        </p:nvSpPr>
        <p:spPr>
          <a:xfrm>
            <a:off x="4057650" y="1470468"/>
            <a:ext cx="4286250" cy="894364"/>
          </a:xfrm>
          <a:prstGeom prst="rect">
            <a:avLst/>
          </a:prstGeom>
          <a:noFill/>
          <a:ln/>
        </p:spPr>
        <p:txBody>
          <a:bodyPr wrap="square" lIns="0" tIns="85090" rIns="0" bIns="0" rtlCol="0" anchor="t">
            <a:spAutoFit/>
          </a:bodyPr>
          <a:lstStyle/>
          <a:p>
            <a:pPr algn="l" indent="0" marL="0">
              <a:lnSpc>
                <a:spcPct val="96000"/>
              </a:lnSpc>
              <a:buNone/>
            </a:pPr>
            <a:r>
              <a:rPr lang="en-US" sz="245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自律調査システムが</a:t>
            </a:r>
            <a:r>
              <a:rPr lang="en-US" sz="245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
</a:t>
            </a:r>
            <a:r>
              <a:rPr lang="en-US" sz="245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もたらす未来</a:t>
            </a:r>
            <a:endParaRPr lang="en-US" sz="2450" dirty="0"/>
          </a:p>
        </p:txBody>
      </p:sp>
      <p:sp>
        <p:nvSpPr>
          <p:cNvPr id="9" name="Text 5"/>
          <p:cNvSpPr/>
          <p:nvPr/>
        </p:nvSpPr>
        <p:spPr>
          <a:xfrm>
            <a:off x="4057650" y="2579145"/>
            <a:ext cx="4286250" cy="248245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圧倒的な「速さ」で一次情報に到達</a:t>
            </a:r>
            <a:endParaRPr lang="en-US" sz="1250" dirty="0"/>
          </a:p>
        </p:txBody>
      </p:sp>
      <p:sp>
        <p:nvSpPr>
          <p:cNvPr id="10" name="Text 6"/>
          <p:cNvSpPr/>
          <p:nvPr/>
        </p:nvSpPr>
        <p:spPr>
          <a:xfrm>
            <a:off x="4057650" y="2970265"/>
            <a:ext cx="4286250" cy="248245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「トークン未発行」特化で効率最大化</a:t>
            </a:r>
            <a:endParaRPr lang="en-US" sz="1250" dirty="0"/>
          </a:p>
        </p:txBody>
      </p:sp>
      <p:sp>
        <p:nvSpPr>
          <p:cNvPr id="11" name="Text 7"/>
          <p:cNvSpPr/>
          <p:nvPr/>
        </p:nvSpPr>
        <p:spPr>
          <a:xfrm>
            <a:off x="4057650" y="3361386"/>
            <a:ext cx="4286250" cy="248245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2D2D2D"/>
                </a:solidFill>
                <a:latin typeface="Noto Sans JP Medium" pitchFamily="34" charset="0"/>
                <a:ea typeface="Noto Sans JP Medium" pitchFamily="34" charset="-122"/>
                <a:cs typeface="Noto Sans JP Medium" pitchFamily="34" charset="-120"/>
              </a:rPr>
              <a:t>単純作業を自動化し、分析に集中</a:t>
            </a:r>
            <a:endParaRPr lang="en-US" sz="1250" dirty="0"/>
          </a:p>
        </p:txBody>
      </p:sp>
      <p:sp>
        <p:nvSpPr>
          <p:cNvPr id="12" name="Shape 8"/>
          <p:cNvSpPr/>
          <p:nvPr/>
        </p:nvSpPr>
        <p:spPr>
          <a:xfrm>
            <a:off x="4057650" y="2607720"/>
            <a:ext cx="171450" cy="171450"/>
          </a:xfrm>
          <a:prstGeom prst="rect">
            <a:avLst/>
          </a:prstGeom>
          <a:solidFill>
            <a:srgbClr val="FFD100"/>
          </a:solidFill>
          <a:ln/>
        </p:spPr>
      </p:sp>
      <p:sp>
        <p:nvSpPr>
          <p:cNvPr id="13" name="Text 9"/>
          <p:cNvSpPr/>
          <p:nvPr/>
        </p:nvSpPr>
        <p:spPr>
          <a:xfrm>
            <a:off x="4057650" y="2607720"/>
            <a:ext cx="1714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✔</a:t>
            </a:r>
            <a:endParaRPr lang="en-US" sz="800" dirty="0"/>
          </a:p>
        </p:txBody>
      </p:sp>
      <p:sp>
        <p:nvSpPr>
          <p:cNvPr id="14" name="Shape 10"/>
          <p:cNvSpPr/>
          <p:nvPr/>
        </p:nvSpPr>
        <p:spPr>
          <a:xfrm>
            <a:off x="4057650" y="2998840"/>
            <a:ext cx="171450" cy="171450"/>
          </a:xfrm>
          <a:prstGeom prst="rect">
            <a:avLst/>
          </a:prstGeom>
          <a:solidFill>
            <a:srgbClr val="FFD100"/>
          </a:solidFill>
          <a:ln/>
        </p:spPr>
      </p:sp>
      <p:sp>
        <p:nvSpPr>
          <p:cNvPr id="15" name="Text 11"/>
          <p:cNvSpPr/>
          <p:nvPr/>
        </p:nvSpPr>
        <p:spPr>
          <a:xfrm>
            <a:off x="4057650" y="2998840"/>
            <a:ext cx="1714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✔</a:t>
            </a:r>
            <a:endParaRPr lang="en-US" sz="800" dirty="0"/>
          </a:p>
        </p:txBody>
      </p:sp>
      <p:sp>
        <p:nvSpPr>
          <p:cNvPr id="16" name="Shape 12"/>
          <p:cNvSpPr/>
          <p:nvPr/>
        </p:nvSpPr>
        <p:spPr>
          <a:xfrm>
            <a:off x="4057650" y="3389961"/>
            <a:ext cx="171450" cy="171450"/>
          </a:xfrm>
          <a:prstGeom prst="rect">
            <a:avLst/>
          </a:prstGeom>
          <a:solidFill>
            <a:srgbClr val="FFD100"/>
          </a:solidFill>
          <a:ln/>
        </p:spPr>
      </p:sp>
      <p:sp>
        <p:nvSpPr>
          <p:cNvPr id="17" name="Text 13"/>
          <p:cNvSpPr/>
          <p:nvPr/>
        </p:nvSpPr>
        <p:spPr>
          <a:xfrm>
            <a:off x="4057650" y="3389961"/>
            <a:ext cx="1714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B1C5A"/>
                </a:solidFill>
                <a:latin typeface="Noto Sans JP Black" pitchFamily="34" charset="0"/>
                <a:ea typeface="Noto Sans JP Black" pitchFamily="34" charset="-122"/>
                <a:cs typeface="Noto Sans JP Black" pitchFamily="34" charset="-120"/>
              </a:rPr>
              <a:t>✔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2026-06-20T13:51:11Z</dcterms:created>
  <dcterms:modified xsi:type="dcterms:W3CDTF">2026-06-20T13:51:11Z</dcterms:modified>
</cp:coreProperties>
</file>