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Lst>
  <p:notesMasterIdLst>
    <p:notesMasterId r:id="rId8"/>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notesMaster" Target="notesMasters/notesMaster1.xml"/><Relationship Id="rId9" Type="http://schemas.openxmlformats.org/officeDocument/2006/relationships/presProps" Target="presProps.xml"/><Relationship Id="rId10" Type="http://schemas.openxmlformats.org/officeDocument/2006/relationships/viewProps" Target="viewProps.xml"/><Relationship Id="rId11" Type="http://schemas.openxmlformats.org/officeDocument/2006/relationships/theme" Target="theme/theme1.xml"/><Relationship Id="rId12"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jpeg"/><Relationship Id="rId2" Type="http://schemas.openxmlformats.org/officeDocument/2006/relationships/image" Target="../media/image-1-2.jpe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image" Target="../media/image-2-1.jpe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slideLayout" Target="../slideLayouts/slideLayout1.xml"/><Relationship Id="rId7"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jpe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slideLayout" Target="../slideLayouts/slideLayout1.xml"/><Relationship Id="rId8"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jpe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8.png"/><Relationship Id="rId9" Type="http://schemas.openxmlformats.org/officeDocument/2006/relationships/image" Target="../media/image-4-9.png"/><Relationship Id="rId10" Type="http://schemas.openxmlformats.org/officeDocument/2006/relationships/image" Target="../media/image-4-10.png"/><Relationship Id="rId11" Type="http://schemas.openxmlformats.org/officeDocument/2006/relationships/slideLayout" Target="../slideLayouts/slideLayout1.xml"/><Relationship Id="rId1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jpe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slideLayout" Target="../slideLayouts/slideLayout1.xml"/><Relationship Id="rId7"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jpe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slideLayout" Target="../slideLayouts/slideLayout1.xml"/><Relationship Id="rId6"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Shape 0"/>
          <p:cNvSpPr/>
          <p:nvPr/>
        </p:nvSpPr>
        <p:spPr>
          <a:xfrm>
            <a:off x="571500" y="542088"/>
            <a:ext cx="4914900" cy="3845012"/>
          </a:xfrm>
          <a:prstGeom prst="rect">
            <a:avLst/>
          </a:prstGeom>
          <a:solidFill>
            <a:srgbClr val="FFFFFF"/>
          </a:solidFill>
          <a:ln w="27432">
            <a:solidFill>
              <a:srgbClr val="191970"/>
            </a:solidFill>
            <a:prstDash val="solid"/>
          </a:ln>
        </p:spPr>
      </p:sp>
      <p:sp>
        <p:nvSpPr>
          <p:cNvPr id="4" name="Text 1"/>
          <p:cNvSpPr/>
          <p:nvPr/>
        </p:nvSpPr>
        <p:spPr>
          <a:xfrm>
            <a:off x="857250" y="856413"/>
            <a:ext cx="4343400" cy="2743088"/>
          </a:xfrm>
          <a:prstGeom prst="rect">
            <a:avLst/>
          </a:prstGeom>
          <a:noFill/>
          <a:ln/>
        </p:spPr>
        <p:txBody>
          <a:bodyPr wrap="square" lIns="0" tIns="0" rIns="0" bIns="0" rtlCol="0" anchor="t">
            <a:spAutoFit/>
          </a:bodyPr>
          <a:lstStyle/>
          <a:p>
            <a:pPr algn="l" indent="0" marL="0">
              <a:lnSpc>
                <a:spcPct val="96000"/>
              </a:lnSpc>
              <a:buNone/>
            </a:pPr>
            <a:r>
              <a:rPr lang="en-US" sz="3300" b="1" dirty="0">
                <a:solidFill>
                  <a:srgbClr val="191970"/>
                </a:solidFill>
                <a:latin typeface="Noto Sans JP ExtraBold" pitchFamily="34" charset="0"/>
                <a:ea typeface="Noto Sans JP ExtraBold" pitchFamily="34" charset="-122"/>
                <a:cs typeface="Noto Sans JP ExtraBold" pitchFamily="34" charset="-120"/>
              </a:rPr>
              <a:t>スプレッドシート</a:t>
            </a:r>
            <a:r>
              <a:rPr lang="en-US" sz="3300" b="1" dirty="0">
                <a:solidFill>
                  <a:srgbClr val="191970"/>
                </a:solidFill>
                <a:latin typeface="Noto Sans JP ExtraBold" pitchFamily="34" charset="0"/>
                <a:ea typeface="Noto Sans JP ExtraBold" pitchFamily="34" charset="-122"/>
                <a:cs typeface="Noto Sans JP ExtraBold" pitchFamily="34" charset="-120"/>
              </a:rPr>
              <a:t>×AIで</a:t>
            </a:r>
            <a:r>
              <a:rPr lang="en-US" sz="3300" b="1" dirty="0">
                <a:solidFill>
                  <a:srgbClr val="191970"/>
                </a:solidFill>
                <a:latin typeface="Noto Sans JP ExtraBold" pitchFamily="34" charset="0"/>
                <a:ea typeface="Noto Sans JP ExtraBold" pitchFamily="34" charset="-122"/>
                <a:cs typeface="Noto Sans JP ExtraBold" pitchFamily="34" charset="-120"/>
              </a:rPr>
              <a:t>
</a:t>
            </a:r>
            <a:r>
              <a:rPr lang="en-US" sz="3300" b="1" dirty="0">
                <a:solidFill>
                  <a:srgbClr val="191970"/>
                </a:solidFill>
                <a:latin typeface="Noto Sans JP ExtraBold" pitchFamily="34" charset="0"/>
                <a:ea typeface="Noto Sans JP ExtraBold" pitchFamily="34" charset="-122"/>
                <a:cs typeface="Noto Sans JP ExtraBold" pitchFamily="34" charset="-120"/>
              </a:rPr>
              <a:t>Web3プロジェクト</a:t>
            </a:r>
            <a:r>
              <a:rPr lang="en-US" sz="3300" b="1" dirty="0">
                <a:solidFill>
                  <a:srgbClr val="191970"/>
                </a:solidFill>
                <a:latin typeface="Noto Sans JP ExtraBold" pitchFamily="34" charset="0"/>
                <a:ea typeface="Noto Sans JP ExtraBold" pitchFamily="34" charset="-122"/>
                <a:cs typeface="Noto Sans JP ExtraBold" pitchFamily="34" charset="-120"/>
              </a:rPr>
              <a:t>を</a:t>
            </a:r>
            <a:r>
              <a:rPr lang="en-US" sz="3300" b="1" dirty="0">
                <a:solidFill>
                  <a:srgbClr val="191970"/>
                </a:solidFill>
                <a:latin typeface="Noto Sans JP ExtraBold" pitchFamily="34" charset="0"/>
                <a:ea typeface="Noto Sans JP ExtraBold" pitchFamily="34" charset="-122"/>
                <a:cs typeface="Noto Sans JP ExtraBold" pitchFamily="34" charset="-120"/>
              </a:rPr>
              <a:t>
</a:t>
            </a:r>
            <a:r>
              <a:rPr lang="en-US" sz="3300" b="1" dirty="0">
                <a:solidFill>
                  <a:srgbClr val="191970"/>
                </a:solidFill>
                <a:latin typeface="Noto Sans JP ExtraBold" pitchFamily="34" charset="0"/>
                <a:ea typeface="Noto Sans JP ExtraBold" pitchFamily="34" charset="-122"/>
                <a:cs typeface="Noto Sans JP ExtraBold" pitchFamily="34" charset="-120"/>
              </a:rPr>
              <a:t>自動監視する仕組み</a:t>
            </a:r>
            <a:endParaRPr lang="en-US" sz="3300" dirty="0"/>
          </a:p>
        </p:txBody>
      </p:sp>
      <p:sp>
        <p:nvSpPr>
          <p:cNvPr id="5" name="Text 2"/>
          <p:cNvSpPr/>
          <p:nvPr/>
        </p:nvSpPr>
        <p:spPr>
          <a:xfrm>
            <a:off x="857250" y="3742376"/>
            <a:ext cx="4343400" cy="330398"/>
          </a:xfrm>
          <a:prstGeom prst="rect">
            <a:avLst/>
          </a:prstGeom>
          <a:noFill/>
          <a:ln/>
        </p:spPr>
        <p:txBody>
          <a:bodyPr wrap="square" lIns="0" tIns="0" rIns="0" bIns="0" rtlCol="0" anchor="t">
            <a:spAutoFit/>
          </a:bodyPr>
          <a:lstStyle/>
          <a:p>
            <a:pPr algn="l" indent="0" marL="0">
              <a:buNone/>
            </a:pPr>
            <a:r>
              <a:rPr lang="en-US" sz="1700" dirty="0">
                <a:solidFill>
                  <a:srgbClr val="333333"/>
                </a:solidFill>
                <a:latin typeface="Noto Sans JP Light" pitchFamily="34" charset="0"/>
                <a:ea typeface="Noto Sans JP Light" pitchFamily="34" charset="-122"/>
                <a:cs typeface="Noto Sans JP Light" pitchFamily="34" charset="-120"/>
              </a:rPr>
              <a:t>効率的なプロジェクト管理術</a:t>
            </a:r>
            <a:endParaRPr lang="en-US" sz="1700" dirty="0"/>
          </a:p>
        </p:txBody>
      </p:sp>
      <p:sp>
        <p:nvSpPr>
          <p:cNvPr id="6" name="Shape 3"/>
          <p:cNvSpPr/>
          <p:nvPr/>
        </p:nvSpPr>
        <p:spPr>
          <a:xfrm>
            <a:off x="6248788" y="0"/>
            <a:ext cx="2500312" cy="1414463"/>
          </a:xfrm>
          <a:prstGeom prst="rect">
            <a:avLst/>
          </a:prstGeom>
          <a:solidFill>
            <a:srgbClr val="FFFFFF"/>
          </a:solidFill>
          <a:ln w="27432">
            <a:solidFill>
              <a:srgbClr val="191970"/>
            </a:solidFill>
            <a:prstDash val="solid"/>
          </a:ln>
        </p:spPr>
      </p:sp>
      <p:sp>
        <p:nvSpPr>
          <p:cNvPr id="7" name="Text 4"/>
          <p:cNvSpPr/>
          <p:nvPr/>
        </p:nvSpPr>
        <p:spPr>
          <a:xfrm>
            <a:off x="6391663" y="142875"/>
            <a:ext cx="2214562" cy="1071563"/>
          </a:xfrm>
          <a:prstGeom prst="rect">
            <a:avLst/>
          </a:prstGeom>
          <a:noFill/>
          <a:ln/>
        </p:spPr>
        <p:txBody>
          <a:bodyPr wrap="square" lIns="0" tIns="0" rIns="0" bIns="0" rtlCol="0" anchor="t">
            <a:spAutoFit/>
          </a:bodyPr>
          <a:lstStyle/>
          <a:p>
            <a:pPr algn="l" indent="0" marL="0">
              <a:lnSpc>
                <a:spcPct val="120000"/>
              </a:lnSpc>
              <a:buNone/>
            </a:pPr>
            <a:r>
              <a:rPr lang="en-US" sz="1050" dirty="0">
                <a:solidFill>
                  <a:srgbClr val="333333"/>
                </a:solidFill>
                <a:latin typeface="Noto Sans JP Light" pitchFamily="34" charset="0"/>
                <a:ea typeface="Noto Sans JP Light" pitchFamily="34" charset="-122"/>
                <a:cs typeface="Noto Sans JP Light" pitchFamily="34" charset="-120"/>
              </a:rPr>
              <a:t>「みんな、こんにちは！川からやってきた『もじゃりん』だよ。今日は、たくさんのWeb3プロジェクトを自動でチェックするすごい仕組みを紹介するもじゃ！」</a:t>
            </a:r>
            <a:endParaRPr lang="en-US" sz="1050" dirty="0"/>
          </a:p>
        </p:txBody>
      </p:sp>
      <p:sp>
        <p:nvSpPr>
          <p:cNvPr id="8" name="Shape 5"/>
          <p:cNvSpPr/>
          <p:nvPr/>
        </p:nvSpPr>
        <p:spPr>
          <a:xfrm>
            <a:off x="5707856" y="964406"/>
            <a:ext cx="3214688" cy="3214688"/>
          </a:xfrm>
          <a:prstGeom prst="rect">
            <a:avLst/>
          </a:prstGeom>
          <a:solidFill>
            <a:srgbClr val="F0FFF0"/>
          </a:solidFill>
          <a:ln w="27432">
            <a:solidFill>
              <a:srgbClr val="7CFC00"/>
            </a:solidFill>
            <a:prstDash val="solid"/>
          </a:ln>
        </p:spPr>
      </p:sp>
      <p:pic>
        <p:nvPicPr>
          <p:cNvPr id="9" name="Image 1" descr="preencoded.png">    </p:cNvPr>
          <p:cNvPicPr>
            <a:picLocks noChangeAspect="1"/>
          </p:cNvPicPr>
          <p:nvPr/>
        </p:nvPicPr>
        <p:blipFill>
          <a:blip r:embed="rId2"/>
          <a:stretch>
            <a:fillRect/>
          </a:stretch>
        </p:blipFill>
        <p:spPr>
          <a:xfrm>
            <a:off x="5707856" y="964406"/>
            <a:ext cx="3214688" cy="321468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p:nvPr/>
        </p:nvSpPr>
        <p:spPr>
          <a:xfrm>
            <a:off x="571500" y="285750"/>
            <a:ext cx="3171825" cy="330398"/>
          </a:xfrm>
          <a:prstGeom prst="rect">
            <a:avLst/>
          </a:prstGeom>
          <a:noFill/>
          <a:ln/>
        </p:spPr>
        <p:txBody>
          <a:bodyPr wrap="square" lIns="170053" tIns="0" rIns="0" bIns="0" rtlCol="0" anchor="t">
            <a:spAutoFit/>
          </a:bodyPr>
          <a:lstStyle/>
          <a:p>
            <a:pPr algn="l" indent="0" marL="0">
              <a:buNone/>
            </a:pPr>
            <a:r>
              <a:rPr lang="en-US" sz="1600" b="1" dirty="0">
                <a:solidFill>
                  <a:srgbClr val="191970"/>
                </a:solidFill>
                <a:latin typeface="Noto Sans JP ExtraBold" pitchFamily="34" charset="0"/>
                <a:ea typeface="Noto Sans JP ExtraBold" pitchFamily="34" charset="-122"/>
                <a:cs typeface="Noto Sans JP ExtraBold" pitchFamily="34" charset="-120"/>
              </a:rPr>
              <a:t>手動チェックの限界とリスク</a:t>
            </a:r>
            <a:endParaRPr lang="en-US" sz="1600" dirty="0"/>
          </a:p>
        </p:txBody>
      </p:sp>
      <p:sp>
        <p:nvSpPr>
          <p:cNvPr id="4" name="Shape 1"/>
          <p:cNvSpPr/>
          <p:nvPr/>
        </p:nvSpPr>
        <p:spPr>
          <a:xfrm>
            <a:off x="571500" y="857250"/>
            <a:ext cx="5372100" cy="1044383"/>
          </a:xfrm>
          <a:prstGeom prst="rect">
            <a:avLst/>
          </a:prstGeom>
          <a:solidFill>
            <a:srgbClr val="FFFFFF"/>
          </a:solidFill>
          <a:ln w="27432">
            <a:solidFill>
              <a:srgbClr val="191970"/>
            </a:solidFill>
            <a:prstDash val="solid"/>
          </a:ln>
        </p:spPr>
      </p:sp>
      <p:pic>
        <p:nvPicPr>
          <p:cNvPr id="5" name="Image 1" descr="preencoded.png">    </p:cNvPr>
          <p:cNvPicPr>
            <a:picLocks noChangeAspect="1"/>
          </p:cNvPicPr>
          <p:nvPr/>
        </p:nvPicPr>
        <p:blipFill>
          <a:blip r:embed="rId2"/>
          <a:stretch>
            <a:fillRect/>
          </a:stretch>
        </p:blipFill>
        <p:spPr>
          <a:xfrm>
            <a:off x="742950" y="1069777"/>
            <a:ext cx="107156" cy="142875"/>
          </a:xfrm>
          <a:prstGeom prst="rect">
            <a:avLst/>
          </a:prstGeom>
        </p:spPr>
      </p:pic>
      <p:sp>
        <p:nvSpPr>
          <p:cNvPr id="6" name="Text 2"/>
          <p:cNvSpPr/>
          <p:nvPr/>
        </p:nvSpPr>
        <p:spPr>
          <a:xfrm>
            <a:off x="850106" y="1028700"/>
            <a:ext cx="1318022" cy="207169"/>
          </a:xfrm>
          <a:prstGeom prst="rect">
            <a:avLst/>
          </a:prstGeom>
          <a:noFill/>
          <a:ln/>
        </p:spPr>
        <p:txBody>
          <a:bodyPr wrap="square" lIns="0" tIns="0" rIns="0" bIns="0" rtlCol="0" anchor="t">
            <a:spAutoFit/>
          </a:bodyPr>
          <a:lstStyle/>
          <a:p>
            <a:pPr algn="l" indent="0" marL="0">
              <a:buNone/>
            </a:pPr>
            <a:r>
              <a:rPr lang="en-US" sz="1000" b="1" dirty="0">
                <a:solidFill>
                  <a:srgbClr val="191970"/>
                </a:solidFill>
                <a:latin typeface="Noto Sans JP ExtraBold" pitchFamily="34" charset="0"/>
                <a:ea typeface="Noto Sans JP ExtraBold" pitchFamily="34" charset="-122"/>
                <a:cs typeface="Noto Sans JP ExtraBold" pitchFamily="34" charset="-120"/>
              </a:rPr>
              <a:t>手動チェックの手間</a:t>
            </a:r>
            <a:endParaRPr lang="en-US" sz="1000" dirty="0"/>
          </a:p>
        </p:txBody>
      </p:sp>
      <p:sp>
        <p:nvSpPr>
          <p:cNvPr id="7" name="Text 3"/>
          <p:cNvSpPr/>
          <p:nvPr/>
        </p:nvSpPr>
        <p:spPr>
          <a:xfrm>
            <a:off x="742950" y="1307306"/>
            <a:ext cx="5029200" cy="365727"/>
          </a:xfrm>
          <a:prstGeom prst="rect">
            <a:avLst/>
          </a:prstGeom>
          <a:noFill/>
          <a:ln/>
        </p:spPr>
        <p:txBody>
          <a:bodyPr wrap="square" lIns="0" tIns="0" rIns="0" bIns="0" rtlCol="0" anchor="t">
            <a:spAutoFit/>
          </a:bodyPr>
          <a:lstStyle/>
          <a:p>
            <a:pPr algn="l" indent="0" marL="0">
              <a:lnSpc>
                <a:spcPct val="128000"/>
              </a:lnSpc>
              <a:buNone/>
            </a:pPr>
            <a:r>
              <a:rPr lang="en-US" sz="850" dirty="0">
                <a:solidFill>
                  <a:srgbClr val="333333"/>
                </a:solidFill>
                <a:latin typeface="Noto Sans JP Light" pitchFamily="34" charset="0"/>
                <a:ea typeface="Noto Sans JP Light" pitchFamily="34" charset="-122"/>
                <a:cs typeface="Noto Sans JP Light" pitchFamily="34" charset="-120"/>
              </a:rPr>
              <a:t>プロジェクトごとに公式サイトやSNSを巡回し、稼働状況を目視確認。数が増えるほど作業は膨大な重荷に。</a:t>
            </a:r>
            <a:endParaRPr lang="en-US" sz="850" dirty="0"/>
          </a:p>
        </p:txBody>
      </p:sp>
      <p:sp>
        <p:nvSpPr>
          <p:cNvPr id="8" name="Shape 4"/>
          <p:cNvSpPr/>
          <p:nvPr/>
        </p:nvSpPr>
        <p:spPr>
          <a:xfrm>
            <a:off x="571500" y="2058795"/>
            <a:ext cx="5372100" cy="1044383"/>
          </a:xfrm>
          <a:prstGeom prst="rect">
            <a:avLst/>
          </a:prstGeom>
          <a:solidFill>
            <a:srgbClr val="FFFFFF"/>
          </a:solidFill>
          <a:ln w="27432">
            <a:solidFill>
              <a:srgbClr val="191970"/>
            </a:solidFill>
            <a:prstDash val="solid"/>
          </a:ln>
        </p:spPr>
      </p:sp>
      <p:pic>
        <p:nvPicPr>
          <p:cNvPr id="9" name="Image 2" descr="preencoded.png">    </p:cNvPr>
          <p:cNvPicPr>
            <a:picLocks noChangeAspect="1"/>
          </p:cNvPicPr>
          <p:nvPr/>
        </p:nvPicPr>
        <p:blipFill>
          <a:blip r:embed="rId3"/>
          <a:stretch>
            <a:fillRect/>
          </a:stretch>
        </p:blipFill>
        <p:spPr>
          <a:xfrm>
            <a:off x="742950" y="2271322"/>
            <a:ext cx="142875" cy="142875"/>
          </a:xfrm>
          <a:prstGeom prst="rect">
            <a:avLst/>
          </a:prstGeom>
        </p:spPr>
      </p:pic>
      <p:sp>
        <p:nvSpPr>
          <p:cNvPr id="10" name="Text 5"/>
          <p:cNvSpPr/>
          <p:nvPr/>
        </p:nvSpPr>
        <p:spPr>
          <a:xfrm>
            <a:off x="885825" y="2230245"/>
            <a:ext cx="1318022" cy="207169"/>
          </a:xfrm>
          <a:prstGeom prst="rect">
            <a:avLst/>
          </a:prstGeom>
          <a:noFill/>
          <a:ln/>
        </p:spPr>
        <p:txBody>
          <a:bodyPr wrap="square" lIns="0" tIns="0" rIns="0" bIns="0" rtlCol="0" anchor="t">
            <a:spAutoFit/>
          </a:bodyPr>
          <a:lstStyle/>
          <a:p>
            <a:pPr algn="l" indent="0" marL="0">
              <a:buNone/>
            </a:pPr>
            <a:r>
              <a:rPr lang="en-US" sz="1000" b="1" dirty="0">
                <a:solidFill>
                  <a:srgbClr val="191970"/>
                </a:solidFill>
                <a:latin typeface="Noto Sans JP ExtraBold" pitchFamily="34" charset="0"/>
                <a:ea typeface="Noto Sans JP ExtraBold" pitchFamily="34" charset="-122"/>
                <a:cs typeface="Noto Sans JP ExtraBold" pitchFamily="34" charset="-120"/>
              </a:rPr>
              <a:t>見逃しリスクの増大</a:t>
            </a:r>
            <a:endParaRPr lang="en-US" sz="1000" dirty="0"/>
          </a:p>
        </p:txBody>
      </p:sp>
      <p:sp>
        <p:nvSpPr>
          <p:cNvPr id="11" name="Text 6"/>
          <p:cNvSpPr/>
          <p:nvPr/>
        </p:nvSpPr>
        <p:spPr>
          <a:xfrm>
            <a:off x="742950" y="2508852"/>
            <a:ext cx="5029200" cy="365727"/>
          </a:xfrm>
          <a:prstGeom prst="rect">
            <a:avLst/>
          </a:prstGeom>
          <a:noFill/>
          <a:ln/>
        </p:spPr>
        <p:txBody>
          <a:bodyPr wrap="square" lIns="0" tIns="0" rIns="0" bIns="0" rtlCol="0" anchor="t">
            <a:spAutoFit/>
          </a:bodyPr>
          <a:lstStyle/>
          <a:p>
            <a:pPr algn="l" indent="0" marL="0">
              <a:lnSpc>
                <a:spcPct val="128000"/>
              </a:lnSpc>
              <a:buNone/>
            </a:pPr>
            <a:r>
              <a:rPr lang="en-US" sz="850" dirty="0">
                <a:solidFill>
                  <a:srgbClr val="333333"/>
                </a:solidFill>
                <a:latin typeface="Noto Sans JP Light" pitchFamily="34" charset="0"/>
                <a:ea typeface="Noto Sans JP Light" pitchFamily="34" charset="-122"/>
                <a:cs typeface="Noto Sans JP Light" pitchFamily="34" charset="-120"/>
              </a:rPr>
              <a:t>運営停止やラグプル（詐欺）に気づくのが遅れ、対応が後手に回る。資産を守るためのスピード感が失われる。</a:t>
            </a:r>
            <a:endParaRPr lang="en-US" sz="850" dirty="0"/>
          </a:p>
        </p:txBody>
      </p:sp>
      <p:sp>
        <p:nvSpPr>
          <p:cNvPr id="12" name="Shape 7"/>
          <p:cNvSpPr/>
          <p:nvPr/>
        </p:nvSpPr>
        <p:spPr>
          <a:xfrm>
            <a:off x="571500" y="3260341"/>
            <a:ext cx="5372100" cy="1044383"/>
          </a:xfrm>
          <a:prstGeom prst="rect">
            <a:avLst/>
          </a:prstGeom>
          <a:solidFill>
            <a:srgbClr val="FFFFFF"/>
          </a:solidFill>
          <a:ln w="27432">
            <a:solidFill>
              <a:srgbClr val="191970"/>
            </a:solidFill>
            <a:prstDash val="solid"/>
          </a:ln>
        </p:spPr>
      </p:sp>
      <p:pic>
        <p:nvPicPr>
          <p:cNvPr id="13" name="Image 3" descr="preencoded.png">    </p:cNvPr>
          <p:cNvPicPr>
            <a:picLocks noChangeAspect="1"/>
          </p:cNvPicPr>
          <p:nvPr/>
        </p:nvPicPr>
        <p:blipFill>
          <a:blip r:embed="rId4"/>
          <a:stretch>
            <a:fillRect/>
          </a:stretch>
        </p:blipFill>
        <p:spPr>
          <a:xfrm>
            <a:off x="742950" y="3472867"/>
            <a:ext cx="142875" cy="142875"/>
          </a:xfrm>
          <a:prstGeom prst="rect">
            <a:avLst/>
          </a:prstGeom>
        </p:spPr>
      </p:pic>
      <p:sp>
        <p:nvSpPr>
          <p:cNvPr id="14" name="Text 8"/>
          <p:cNvSpPr/>
          <p:nvPr/>
        </p:nvSpPr>
        <p:spPr>
          <a:xfrm>
            <a:off x="885825" y="3431791"/>
            <a:ext cx="1175147" cy="207169"/>
          </a:xfrm>
          <a:prstGeom prst="rect">
            <a:avLst/>
          </a:prstGeom>
          <a:noFill/>
          <a:ln/>
        </p:spPr>
        <p:txBody>
          <a:bodyPr wrap="none" lIns="0" tIns="0" rIns="0" bIns="0" rtlCol="0" anchor="t">
            <a:spAutoFit/>
          </a:bodyPr>
          <a:lstStyle/>
          <a:p>
            <a:pPr algn="l" indent="0" marL="0">
              <a:buNone/>
            </a:pPr>
            <a:r>
              <a:rPr lang="en-US" sz="1000" b="1" dirty="0">
                <a:solidFill>
                  <a:srgbClr val="191970"/>
                </a:solidFill>
                <a:latin typeface="Noto Sans JP ExtraBold" pitchFamily="34" charset="0"/>
                <a:ea typeface="Noto Sans JP ExtraBold" pitchFamily="34" charset="-122"/>
                <a:cs typeface="Noto Sans JP ExtraBold" pitchFamily="34" charset="-120"/>
              </a:rPr>
              <a:t>一覧管理の困難さ</a:t>
            </a:r>
            <a:endParaRPr lang="en-US" sz="1000" dirty="0"/>
          </a:p>
        </p:txBody>
      </p:sp>
      <p:sp>
        <p:nvSpPr>
          <p:cNvPr id="15" name="Text 9"/>
          <p:cNvSpPr/>
          <p:nvPr/>
        </p:nvSpPr>
        <p:spPr>
          <a:xfrm>
            <a:off x="742950" y="3710397"/>
            <a:ext cx="5029200" cy="182863"/>
          </a:xfrm>
          <a:prstGeom prst="rect">
            <a:avLst/>
          </a:prstGeom>
          <a:noFill/>
          <a:ln/>
        </p:spPr>
        <p:txBody>
          <a:bodyPr wrap="none" lIns="0" tIns="0" rIns="0" bIns="0" rtlCol="0" anchor="t">
            <a:spAutoFit/>
          </a:bodyPr>
          <a:lstStyle/>
          <a:p>
            <a:pPr algn="l" indent="0" marL="0">
              <a:lnSpc>
                <a:spcPct val="128000"/>
              </a:lnSpc>
              <a:buNone/>
            </a:pPr>
            <a:r>
              <a:rPr lang="en-US" sz="850" dirty="0">
                <a:solidFill>
                  <a:srgbClr val="333333"/>
                </a:solidFill>
                <a:latin typeface="Noto Sans JP Light" pitchFamily="34" charset="0"/>
                <a:ea typeface="Noto Sans JP Light" pitchFamily="34" charset="-122"/>
                <a:cs typeface="Noto Sans JP Light" pitchFamily="34" charset="-120"/>
              </a:rPr>
              <a:t>どれがどのような状態にあるかをリアルタイムで把握することが難しく、全体像が不透明になる。</a:t>
            </a:r>
            <a:endParaRPr lang="en-US" sz="850" dirty="0"/>
          </a:p>
        </p:txBody>
      </p:sp>
      <p:pic>
        <p:nvPicPr>
          <p:cNvPr id="16" name="Image 4" descr="preencoded.png">    </p:cNvPr>
          <p:cNvPicPr>
            <a:picLocks noChangeAspect="1"/>
          </p:cNvPicPr>
          <p:nvPr/>
        </p:nvPicPr>
        <p:blipFill>
          <a:blip r:embed="rId5"/>
          <a:stretch>
            <a:fillRect/>
          </a:stretch>
        </p:blipFill>
        <p:spPr>
          <a:xfrm>
            <a:off x="7372350" y="1285875"/>
            <a:ext cx="342900" cy="342900"/>
          </a:xfrm>
          <a:prstGeom prst="rect">
            <a:avLst/>
          </a:prstGeom>
        </p:spPr>
      </p:pic>
      <p:sp>
        <p:nvSpPr>
          <p:cNvPr id="17" name="Shape 10"/>
          <p:cNvSpPr/>
          <p:nvPr/>
        </p:nvSpPr>
        <p:spPr>
          <a:xfrm>
            <a:off x="6400800" y="1771650"/>
            <a:ext cx="2286000" cy="1428638"/>
          </a:xfrm>
          <a:prstGeom prst="rect">
            <a:avLst/>
          </a:prstGeom>
          <a:solidFill>
            <a:srgbClr val="FFFFFF"/>
          </a:solidFill>
          <a:ln w="27432">
            <a:solidFill>
              <a:srgbClr val="7CFC00"/>
            </a:solidFill>
            <a:prstDash val="solid"/>
          </a:ln>
        </p:spPr>
      </p:sp>
      <p:sp>
        <p:nvSpPr>
          <p:cNvPr id="18" name="Text 11"/>
          <p:cNvSpPr/>
          <p:nvPr/>
        </p:nvSpPr>
        <p:spPr>
          <a:xfrm>
            <a:off x="6572250" y="1943100"/>
            <a:ext cx="1943100" cy="822871"/>
          </a:xfrm>
          <a:prstGeom prst="rect">
            <a:avLst/>
          </a:prstGeom>
          <a:noFill/>
          <a:ln/>
        </p:spPr>
        <p:txBody>
          <a:bodyPr wrap="square" lIns="0" tIns="0" rIns="0" bIns="0" rtlCol="0" anchor="t">
            <a:spAutoFit/>
          </a:bodyPr>
          <a:lstStyle/>
          <a:p>
            <a:pPr algn="l" indent="0" marL="0">
              <a:lnSpc>
                <a:spcPct val="128000"/>
              </a:lnSpc>
              <a:buNone/>
            </a:pPr>
            <a:r>
              <a:rPr lang="en-US" sz="950" dirty="0">
                <a:solidFill>
                  <a:srgbClr val="333333"/>
                </a:solidFill>
                <a:latin typeface="Noto Sans JP Light" pitchFamily="34" charset="0"/>
                <a:ea typeface="Noto Sans JP Light" pitchFamily="34" charset="-122"/>
                <a:cs typeface="Noto Sans JP Light" pitchFamily="34" charset="-120"/>
              </a:rPr>
              <a:t>「プロジェクトが増えすぎて、もじゃりんの毛が抜けそうなくらい大変だったもじゃ...。手動で全部見るのはもう限界もじゃ！」</a:t>
            </a:r>
            <a:endParaRPr lang="en-US" sz="9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p:nvPr/>
        </p:nvSpPr>
        <p:spPr>
          <a:xfrm>
            <a:off x="571500" y="285750"/>
            <a:ext cx="5000625" cy="330398"/>
          </a:xfrm>
          <a:prstGeom prst="rect">
            <a:avLst/>
          </a:prstGeom>
          <a:noFill/>
          <a:ln/>
        </p:spPr>
        <p:txBody>
          <a:bodyPr wrap="square" lIns="170053" tIns="0" rIns="0" bIns="0" rtlCol="0" anchor="t">
            <a:spAutoFit/>
          </a:bodyPr>
          <a:lstStyle/>
          <a:p>
            <a:pPr algn="l" indent="0" marL="0">
              <a:buNone/>
            </a:pPr>
            <a:r>
              <a:rPr lang="en-US" sz="1600" b="1" dirty="0">
                <a:solidFill>
                  <a:srgbClr val="191970"/>
                </a:solidFill>
                <a:latin typeface="Noto Sans JP ExtraBold" pitchFamily="34" charset="0"/>
                <a:ea typeface="Noto Sans JP ExtraBold" pitchFamily="34" charset="-122"/>
                <a:cs typeface="Noto Sans JP ExtraBold" pitchFamily="34" charset="-120"/>
              </a:rPr>
              <a:t>スプレッドシートを基盤とした自動調査フロー</a:t>
            </a:r>
            <a:endParaRPr lang="en-US" sz="1600" dirty="0"/>
          </a:p>
        </p:txBody>
      </p:sp>
      <p:sp>
        <p:nvSpPr>
          <p:cNvPr id="4" name="Shape 1"/>
          <p:cNvSpPr/>
          <p:nvPr/>
        </p:nvSpPr>
        <p:spPr>
          <a:xfrm>
            <a:off x="571500" y="2345829"/>
            <a:ext cx="1714500" cy="1594842"/>
          </a:xfrm>
          <a:prstGeom prst="rect">
            <a:avLst/>
          </a:prstGeom>
          <a:solidFill>
            <a:srgbClr val="FFFFFF"/>
          </a:solidFill>
          <a:ln w="27432">
            <a:solidFill>
              <a:srgbClr val="191970"/>
            </a:solidFill>
            <a:prstDash val="solid"/>
          </a:ln>
        </p:spPr>
      </p:sp>
      <p:pic>
        <p:nvPicPr>
          <p:cNvPr id="5" name="Image 1" descr="preencoded.png">    </p:cNvPr>
          <p:cNvPicPr>
            <a:picLocks noChangeAspect="1"/>
          </p:cNvPicPr>
          <p:nvPr/>
        </p:nvPicPr>
        <p:blipFill>
          <a:blip r:embed="rId2"/>
          <a:stretch>
            <a:fillRect/>
          </a:stretch>
        </p:blipFill>
        <p:spPr>
          <a:xfrm>
            <a:off x="1285875" y="2571750"/>
            <a:ext cx="285750" cy="285750"/>
          </a:xfrm>
          <a:prstGeom prst="rect">
            <a:avLst/>
          </a:prstGeom>
        </p:spPr>
      </p:pic>
      <p:sp>
        <p:nvSpPr>
          <p:cNvPr id="6" name="Text 2"/>
          <p:cNvSpPr/>
          <p:nvPr/>
        </p:nvSpPr>
        <p:spPr>
          <a:xfrm>
            <a:off x="714375" y="2964656"/>
            <a:ext cx="1428750" cy="187523"/>
          </a:xfrm>
          <a:prstGeom prst="rect">
            <a:avLst/>
          </a:prstGeom>
          <a:noFill/>
          <a:ln/>
        </p:spPr>
        <p:txBody>
          <a:bodyPr wrap="square" lIns="0" tIns="0" rIns="0" bIns="0" rtlCol="0" anchor="t">
            <a:spAutoFit/>
          </a:bodyPr>
          <a:lstStyle/>
          <a:p>
            <a:pPr algn="ctr" indent="0" marL="0">
              <a:buNone/>
            </a:pPr>
            <a:r>
              <a:rPr lang="en-US" sz="900" b="1" dirty="0">
                <a:solidFill>
                  <a:srgbClr val="191970"/>
                </a:solidFill>
                <a:latin typeface="Noto Sans JP ExtraBold" pitchFamily="34" charset="0"/>
                <a:ea typeface="Noto Sans JP ExtraBold" pitchFamily="34" charset="-122"/>
                <a:cs typeface="Noto Sans JP ExtraBold" pitchFamily="34" charset="-120"/>
              </a:rPr>
              <a:t>プロジェクト台帳</a:t>
            </a:r>
            <a:endParaRPr lang="en-US" sz="900" dirty="0"/>
          </a:p>
        </p:txBody>
      </p:sp>
      <p:sp>
        <p:nvSpPr>
          <p:cNvPr id="7" name="Text 3"/>
          <p:cNvSpPr/>
          <p:nvPr/>
        </p:nvSpPr>
        <p:spPr>
          <a:xfrm>
            <a:off x="714375" y="3223617"/>
            <a:ext cx="1428750" cy="450056"/>
          </a:xfrm>
          <a:prstGeom prst="rect">
            <a:avLst/>
          </a:prstGeom>
          <a:noFill/>
          <a:ln/>
        </p:spPr>
        <p:txBody>
          <a:bodyPr wrap="square" lIns="0" tIns="0" rIns="0" bIns="0" rtlCol="0" anchor="t">
            <a:spAutoFit/>
          </a:bodyPr>
          <a:lstStyle/>
          <a:p>
            <a:pPr algn="l" indent="0" marL="0">
              <a:lnSpc>
                <a:spcPct val="120000"/>
              </a:lnSpc>
              <a:buNone/>
            </a:pPr>
            <a:r>
              <a:rPr lang="en-US" sz="750" dirty="0">
                <a:solidFill>
                  <a:srgbClr val="333333"/>
                </a:solidFill>
                <a:latin typeface="Noto Sans JP Light" pitchFamily="34" charset="0"/>
                <a:ea typeface="Noto Sans JP Light" pitchFamily="34" charset="-122"/>
                <a:cs typeface="Noto Sans JP Light" pitchFamily="34" charset="-120"/>
              </a:rPr>
              <a:t>スプレッドシートに監視対象のURLやシンボルを一覧化。すべての調査の起点になります。</a:t>
            </a:r>
            <a:endParaRPr lang="en-US" sz="750" dirty="0"/>
          </a:p>
        </p:txBody>
      </p:sp>
      <p:pic>
        <p:nvPicPr>
          <p:cNvPr id="8" name="Image 2" descr="preencoded.png">    </p:cNvPr>
          <p:cNvPicPr>
            <a:picLocks noChangeAspect="1"/>
          </p:cNvPicPr>
          <p:nvPr/>
        </p:nvPicPr>
        <p:blipFill>
          <a:blip r:embed="rId3"/>
          <a:stretch>
            <a:fillRect/>
          </a:stretch>
        </p:blipFill>
        <p:spPr>
          <a:xfrm>
            <a:off x="2386013" y="3028950"/>
            <a:ext cx="142875" cy="228600"/>
          </a:xfrm>
          <a:prstGeom prst="rect">
            <a:avLst/>
          </a:prstGeom>
        </p:spPr>
      </p:pic>
      <p:sp>
        <p:nvSpPr>
          <p:cNvPr id="9" name="Shape 4"/>
          <p:cNvSpPr/>
          <p:nvPr/>
        </p:nvSpPr>
        <p:spPr>
          <a:xfrm>
            <a:off x="2628900" y="2345829"/>
            <a:ext cx="1714500" cy="1594842"/>
          </a:xfrm>
          <a:prstGeom prst="rect">
            <a:avLst/>
          </a:prstGeom>
          <a:solidFill>
            <a:srgbClr val="FFFFFF"/>
          </a:solidFill>
          <a:ln w="27432">
            <a:solidFill>
              <a:srgbClr val="191970"/>
            </a:solidFill>
            <a:prstDash val="solid"/>
          </a:ln>
        </p:spPr>
      </p:sp>
      <p:pic>
        <p:nvPicPr>
          <p:cNvPr id="10" name="Image 3" descr="preencoded.png">    </p:cNvPr>
          <p:cNvPicPr>
            <a:picLocks noChangeAspect="1"/>
          </p:cNvPicPr>
          <p:nvPr/>
        </p:nvPicPr>
        <p:blipFill>
          <a:blip r:embed="rId4"/>
          <a:stretch>
            <a:fillRect/>
          </a:stretch>
        </p:blipFill>
        <p:spPr>
          <a:xfrm>
            <a:off x="3307556" y="2571750"/>
            <a:ext cx="357188" cy="285750"/>
          </a:xfrm>
          <a:prstGeom prst="rect">
            <a:avLst/>
          </a:prstGeom>
        </p:spPr>
      </p:pic>
      <p:sp>
        <p:nvSpPr>
          <p:cNvPr id="11" name="Text 5"/>
          <p:cNvSpPr/>
          <p:nvPr/>
        </p:nvSpPr>
        <p:spPr>
          <a:xfrm>
            <a:off x="2771775" y="2964656"/>
            <a:ext cx="1428750" cy="187523"/>
          </a:xfrm>
          <a:prstGeom prst="rect">
            <a:avLst/>
          </a:prstGeom>
          <a:noFill/>
          <a:ln/>
        </p:spPr>
        <p:txBody>
          <a:bodyPr wrap="square" lIns="0" tIns="0" rIns="0" bIns="0" rtlCol="0" anchor="t">
            <a:spAutoFit/>
          </a:bodyPr>
          <a:lstStyle/>
          <a:p>
            <a:pPr algn="ctr" indent="0" marL="0">
              <a:buNone/>
            </a:pPr>
            <a:r>
              <a:rPr lang="en-US" sz="900" b="1" dirty="0">
                <a:solidFill>
                  <a:srgbClr val="191970"/>
                </a:solidFill>
                <a:latin typeface="Noto Sans JP ExtraBold" pitchFamily="34" charset="0"/>
                <a:ea typeface="Noto Sans JP ExtraBold" pitchFamily="34" charset="-122"/>
                <a:cs typeface="Noto Sans JP ExtraBold" pitchFamily="34" charset="-120"/>
              </a:rPr>
              <a:t>GASによる自動取得</a:t>
            </a:r>
            <a:endParaRPr lang="en-US" sz="900" dirty="0"/>
          </a:p>
        </p:txBody>
      </p:sp>
      <p:sp>
        <p:nvSpPr>
          <p:cNvPr id="12" name="Text 6"/>
          <p:cNvSpPr/>
          <p:nvPr/>
        </p:nvSpPr>
        <p:spPr>
          <a:xfrm>
            <a:off x="2771775" y="3223617"/>
            <a:ext cx="1428750" cy="450056"/>
          </a:xfrm>
          <a:prstGeom prst="rect">
            <a:avLst/>
          </a:prstGeom>
          <a:noFill/>
          <a:ln/>
        </p:spPr>
        <p:txBody>
          <a:bodyPr wrap="square" lIns="0" tIns="0" rIns="0" bIns="0" rtlCol="0" anchor="t">
            <a:spAutoFit/>
          </a:bodyPr>
          <a:lstStyle/>
          <a:p>
            <a:pPr algn="l" indent="0" marL="0">
              <a:lnSpc>
                <a:spcPct val="120000"/>
              </a:lnSpc>
              <a:buNone/>
            </a:pPr>
            <a:r>
              <a:rPr lang="en-US" sz="750" dirty="0">
                <a:solidFill>
                  <a:srgbClr val="333333"/>
                </a:solidFill>
                <a:latin typeface="Noto Sans JP Light" pitchFamily="34" charset="0"/>
                <a:ea typeface="Noto Sans JP Light" pitchFamily="34" charset="-122"/>
                <a:cs typeface="Noto Sans JP Light" pitchFamily="34" charset="-120"/>
              </a:rPr>
              <a:t>外部API（CoinGecko等）を呼び出し、価格やTVLなどの数値データを定期的に収集します。</a:t>
            </a:r>
            <a:endParaRPr lang="en-US" sz="750" dirty="0"/>
          </a:p>
        </p:txBody>
      </p:sp>
      <p:pic>
        <p:nvPicPr>
          <p:cNvPr id="13" name="Image 4" descr="preencoded.png">    </p:cNvPr>
          <p:cNvPicPr>
            <a:picLocks noChangeAspect="1"/>
          </p:cNvPicPr>
          <p:nvPr/>
        </p:nvPicPr>
        <p:blipFill>
          <a:blip r:embed="rId5"/>
          <a:stretch>
            <a:fillRect/>
          </a:stretch>
        </p:blipFill>
        <p:spPr>
          <a:xfrm>
            <a:off x="4443413" y="3028950"/>
            <a:ext cx="142875" cy="228600"/>
          </a:xfrm>
          <a:prstGeom prst="rect">
            <a:avLst/>
          </a:prstGeom>
        </p:spPr>
      </p:pic>
      <p:sp>
        <p:nvSpPr>
          <p:cNvPr id="14" name="Shape 7"/>
          <p:cNvSpPr/>
          <p:nvPr/>
        </p:nvSpPr>
        <p:spPr>
          <a:xfrm>
            <a:off x="4686300" y="2345829"/>
            <a:ext cx="1714500" cy="1594842"/>
          </a:xfrm>
          <a:prstGeom prst="rect">
            <a:avLst/>
          </a:prstGeom>
          <a:solidFill>
            <a:srgbClr val="FFFFFF"/>
          </a:solidFill>
          <a:ln w="27432">
            <a:solidFill>
              <a:srgbClr val="191970"/>
            </a:solidFill>
            <a:prstDash val="solid"/>
          </a:ln>
        </p:spPr>
      </p:sp>
      <p:pic>
        <p:nvPicPr>
          <p:cNvPr id="15" name="Image 5" descr="preencoded.png">    </p:cNvPr>
          <p:cNvPicPr>
            <a:picLocks noChangeAspect="1"/>
          </p:cNvPicPr>
          <p:nvPr/>
        </p:nvPicPr>
        <p:blipFill>
          <a:blip r:embed="rId6"/>
          <a:stretch>
            <a:fillRect/>
          </a:stretch>
        </p:blipFill>
        <p:spPr>
          <a:xfrm>
            <a:off x="5364956" y="2517279"/>
            <a:ext cx="357188" cy="285750"/>
          </a:xfrm>
          <a:prstGeom prst="rect">
            <a:avLst/>
          </a:prstGeom>
        </p:spPr>
      </p:pic>
      <p:sp>
        <p:nvSpPr>
          <p:cNvPr id="16" name="Text 8"/>
          <p:cNvSpPr/>
          <p:nvPr/>
        </p:nvSpPr>
        <p:spPr>
          <a:xfrm>
            <a:off x="4829175" y="2910185"/>
            <a:ext cx="1428750" cy="187523"/>
          </a:xfrm>
          <a:prstGeom prst="rect">
            <a:avLst/>
          </a:prstGeom>
          <a:noFill/>
          <a:ln/>
        </p:spPr>
        <p:txBody>
          <a:bodyPr wrap="square" lIns="0" tIns="0" rIns="0" bIns="0" rtlCol="0" anchor="t">
            <a:spAutoFit/>
          </a:bodyPr>
          <a:lstStyle/>
          <a:p>
            <a:pPr algn="ctr" indent="0" marL="0">
              <a:buNone/>
            </a:pPr>
            <a:r>
              <a:rPr lang="en-US" sz="900" b="1" dirty="0">
                <a:solidFill>
                  <a:srgbClr val="191970"/>
                </a:solidFill>
                <a:latin typeface="Noto Sans JP ExtraBold" pitchFamily="34" charset="0"/>
                <a:ea typeface="Noto Sans JP ExtraBold" pitchFamily="34" charset="-122"/>
                <a:cs typeface="Noto Sans JP ExtraBold" pitchFamily="34" charset="-120"/>
              </a:rPr>
              <a:t>AI（Surf AI）の活用</a:t>
            </a:r>
            <a:endParaRPr lang="en-US" sz="900" dirty="0"/>
          </a:p>
        </p:txBody>
      </p:sp>
      <p:sp>
        <p:nvSpPr>
          <p:cNvPr id="17" name="Text 9"/>
          <p:cNvSpPr/>
          <p:nvPr/>
        </p:nvSpPr>
        <p:spPr>
          <a:xfrm>
            <a:off x="4829175" y="3169146"/>
            <a:ext cx="1428750" cy="600075"/>
          </a:xfrm>
          <a:prstGeom prst="rect">
            <a:avLst/>
          </a:prstGeom>
          <a:noFill/>
          <a:ln/>
        </p:spPr>
        <p:txBody>
          <a:bodyPr wrap="square" lIns="0" tIns="0" rIns="0" bIns="0" rtlCol="0" anchor="t">
            <a:spAutoFit/>
          </a:bodyPr>
          <a:lstStyle/>
          <a:p>
            <a:pPr algn="l" indent="0" marL="0">
              <a:lnSpc>
                <a:spcPct val="120000"/>
              </a:lnSpc>
              <a:buNone/>
            </a:pPr>
            <a:r>
              <a:rPr lang="en-US" sz="750" dirty="0">
                <a:solidFill>
                  <a:srgbClr val="333333"/>
                </a:solidFill>
                <a:latin typeface="Noto Sans JP Light" pitchFamily="34" charset="0"/>
                <a:ea typeface="Noto Sans JP Light" pitchFamily="34" charset="-122"/>
                <a:cs typeface="Noto Sans JP Light" pitchFamily="34" charset="-120"/>
              </a:rPr>
              <a:t>数値に異常がある場合、AIが最新情報をウェブ調査。ラグプルや運営停止の兆候を判定します。</a:t>
            </a:r>
            <a:endParaRPr lang="en-US" sz="750" dirty="0"/>
          </a:p>
        </p:txBody>
      </p:sp>
      <p:sp>
        <p:nvSpPr>
          <p:cNvPr id="18" name="Shape 10"/>
          <p:cNvSpPr/>
          <p:nvPr/>
        </p:nvSpPr>
        <p:spPr>
          <a:xfrm>
            <a:off x="6772275" y="1428750"/>
            <a:ext cx="2000250" cy="1428638"/>
          </a:xfrm>
          <a:prstGeom prst="rect">
            <a:avLst/>
          </a:prstGeom>
          <a:solidFill>
            <a:srgbClr val="FFFFFF"/>
          </a:solidFill>
          <a:ln w="27432">
            <a:solidFill>
              <a:srgbClr val="191970"/>
            </a:solidFill>
            <a:prstDash val="solid"/>
          </a:ln>
        </p:spPr>
      </p:sp>
      <p:sp>
        <p:nvSpPr>
          <p:cNvPr id="19" name="Text 11"/>
          <p:cNvSpPr/>
          <p:nvPr/>
        </p:nvSpPr>
        <p:spPr>
          <a:xfrm>
            <a:off x="6943725" y="1600200"/>
            <a:ext cx="1657350" cy="822871"/>
          </a:xfrm>
          <a:prstGeom prst="rect">
            <a:avLst/>
          </a:prstGeom>
          <a:noFill/>
          <a:ln/>
        </p:spPr>
        <p:txBody>
          <a:bodyPr wrap="square" lIns="0" tIns="0" rIns="0" bIns="0" rtlCol="0" anchor="t">
            <a:spAutoFit/>
          </a:bodyPr>
          <a:lstStyle/>
          <a:p>
            <a:pPr algn="l" indent="0" marL="0">
              <a:lnSpc>
                <a:spcPct val="128000"/>
              </a:lnSpc>
              <a:buNone/>
            </a:pPr>
            <a:r>
              <a:rPr lang="en-US" sz="950" dirty="0">
                <a:solidFill>
                  <a:srgbClr val="333333"/>
                </a:solidFill>
                <a:latin typeface="Noto Sans JP Light" pitchFamily="34" charset="0"/>
                <a:ea typeface="Noto Sans JP Light" pitchFamily="34" charset="-122"/>
                <a:cs typeface="Noto Sans JP Light" pitchFamily="34" charset="-120"/>
              </a:rPr>
              <a:t>「スプレッドシートを司令塔にして、GASとAIがもじゃりんの代わりに働いてくれる仕組みを作ったもじゃ！」</a:t>
            </a:r>
            <a:endParaRPr lang="en-US" sz="9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p:nvPr/>
        </p:nvSpPr>
        <p:spPr>
          <a:xfrm>
            <a:off x="571500" y="285750"/>
            <a:ext cx="3766542" cy="330398"/>
          </a:xfrm>
          <a:prstGeom prst="rect">
            <a:avLst/>
          </a:prstGeom>
          <a:noFill/>
          <a:ln/>
        </p:spPr>
        <p:txBody>
          <a:bodyPr wrap="square" lIns="170053" tIns="0" rIns="0" bIns="0" rtlCol="0" anchor="t">
            <a:spAutoFit/>
          </a:bodyPr>
          <a:lstStyle/>
          <a:p>
            <a:pPr algn="l" indent="0" marL="0">
              <a:buNone/>
            </a:pPr>
            <a:r>
              <a:rPr lang="en-US" sz="1600" b="1" dirty="0">
                <a:solidFill>
                  <a:srgbClr val="191970"/>
                </a:solidFill>
                <a:latin typeface="Noto Sans JP ExtraBold" pitchFamily="34" charset="0"/>
                <a:ea typeface="Noto Sans JP ExtraBold" pitchFamily="34" charset="-122"/>
                <a:cs typeface="Noto Sans JP ExtraBold" pitchFamily="34" charset="-120"/>
              </a:rPr>
              <a:t>コストと精度を両立する2段階判定</a:t>
            </a:r>
            <a:endParaRPr lang="en-US" sz="1600" dirty="0"/>
          </a:p>
        </p:txBody>
      </p:sp>
      <p:sp>
        <p:nvSpPr>
          <p:cNvPr id="4" name="Shape 1"/>
          <p:cNvSpPr/>
          <p:nvPr/>
        </p:nvSpPr>
        <p:spPr>
          <a:xfrm>
            <a:off x="571500" y="857250"/>
            <a:ext cx="5372100" cy="1714500"/>
          </a:xfrm>
          <a:prstGeom prst="rect">
            <a:avLst/>
          </a:prstGeom>
          <a:solidFill>
            <a:srgbClr val="FFFFFF"/>
          </a:solidFill>
          <a:ln w="27432">
            <a:solidFill>
              <a:srgbClr val="191970"/>
            </a:solidFill>
            <a:prstDash val="solid"/>
          </a:ln>
        </p:spPr>
      </p:sp>
      <p:sp>
        <p:nvSpPr>
          <p:cNvPr id="5" name="Shape 2"/>
          <p:cNvSpPr/>
          <p:nvPr/>
        </p:nvSpPr>
        <p:spPr>
          <a:xfrm>
            <a:off x="742950" y="1028700"/>
            <a:ext cx="507206" cy="201811"/>
          </a:xfrm>
          <a:prstGeom prst="rect">
            <a:avLst/>
          </a:prstGeom>
          <a:solidFill>
            <a:srgbClr val="191970"/>
          </a:solidFill>
          <a:ln/>
        </p:spPr>
      </p:sp>
      <p:sp>
        <p:nvSpPr>
          <p:cNvPr id="6" name="Text 3"/>
          <p:cNvSpPr/>
          <p:nvPr/>
        </p:nvSpPr>
        <p:spPr>
          <a:xfrm>
            <a:off x="742950" y="1028700"/>
            <a:ext cx="507206" cy="201811"/>
          </a:xfrm>
          <a:prstGeom prst="rect">
            <a:avLst/>
          </a:prstGeom>
          <a:noFill/>
          <a:ln/>
        </p:spPr>
        <p:txBody>
          <a:bodyPr wrap="none" lIns="102108" tIns="34036" rIns="102108" bIns="34036" rtlCol="0" anchor="t">
            <a:spAutoFit/>
          </a:bodyPr>
          <a:lstStyle/>
          <a:p>
            <a:pPr algn="l" indent="0" marL="0">
              <a:buNone/>
            </a:pPr>
            <a:r>
              <a:rPr lang="en-US" sz="700" b="1" dirty="0">
                <a:solidFill>
                  <a:srgbClr val="FFFFFF"/>
                </a:solidFill>
                <a:latin typeface="Noto Sans JP ExtraBold" pitchFamily="34" charset="0"/>
                <a:ea typeface="Noto Sans JP ExtraBold" pitchFamily="34" charset="-122"/>
                <a:cs typeface="Noto Sans JP ExtraBold" pitchFamily="34" charset="-120"/>
              </a:rPr>
              <a:t>STEP 1</a:t>
            </a:r>
            <a:endParaRPr lang="en-US" sz="700" dirty="0"/>
          </a:p>
        </p:txBody>
      </p:sp>
      <p:sp>
        <p:nvSpPr>
          <p:cNvPr id="7" name="Text 4"/>
          <p:cNvSpPr/>
          <p:nvPr/>
        </p:nvSpPr>
        <p:spPr>
          <a:xfrm>
            <a:off x="742950" y="1337667"/>
            <a:ext cx="5029200" cy="226814"/>
          </a:xfrm>
          <a:prstGeom prst="rect">
            <a:avLst/>
          </a:prstGeom>
          <a:noFill/>
          <a:ln/>
        </p:spPr>
        <p:txBody>
          <a:bodyPr wrap="square" lIns="0" tIns="0" rIns="0" bIns="0" rtlCol="0" anchor="t">
            <a:spAutoFit/>
          </a:bodyPr>
          <a:lstStyle/>
          <a:p>
            <a:pPr algn="l" indent="0" marL="0">
              <a:buNone/>
            </a:pPr>
            <a:r>
              <a:rPr lang="en-US" sz="1100" b="1" dirty="0">
                <a:solidFill>
                  <a:srgbClr val="191970"/>
                </a:solidFill>
                <a:latin typeface="Noto Sans JP ExtraBold" pitchFamily="34" charset="0"/>
                <a:ea typeface="Noto Sans JP ExtraBold" pitchFamily="34" charset="-122"/>
                <a:cs typeface="Noto Sans JP ExtraBold" pitchFamily="34" charset="-120"/>
              </a:rPr>
              <a:t>一次チェック：数値による自動判定</a:t>
            </a:r>
            <a:endParaRPr lang="en-US" sz="1100" dirty="0"/>
          </a:p>
        </p:txBody>
      </p:sp>
      <p:pic>
        <p:nvPicPr>
          <p:cNvPr id="8" name="Image 1" descr="preencoded.png">    </p:cNvPr>
          <p:cNvPicPr>
            <a:picLocks noChangeAspect="1"/>
          </p:cNvPicPr>
          <p:nvPr/>
        </p:nvPicPr>
        <p:blipFill>
          <a:blip r:embed="rId2"/>
          <a:stretch>
            <a:fillRect/>
          </a:stretch>
        </p:blipFill>
        <p:spPr>
          <a:xfrm>
            <a:off x="742950" y="1693069"/>
            <a:ext cx="142875" cy="107156"/>
          </a:xfrm>
          <a:prstGeom prst="rect">
            <a:avLst/>
          </a:prstGeom>
        </p:spPr>
      </p:pic>
      <p:sp>
        <p:nvSpPr>
          <p:cNvPr id="9" name="Text 5"/>
          <p:cNvSpPr/>
          <p:nvPr/>
        </p:nvSpPr>
        <p:spPr>
          <a:xfrm>
            <a:off x="957263" y="1671638"/>
            <a:ext cx="984052" cy="150019"/>
          </a:xfrm>
          <a:prstGeom prst="rect">
            <a:avLst/>
          </a:prstGeom>
          <a:noFill/>
          <a:ln/>
        </p:spPr>
        <p:txBody>
          <a:bodyPr wrap="none" lIns="0" tIns="0" rIns="0" bIns="0" rtlCol="0" anchor="t">
            <a:spAutoFit/>
          </a:bodyPr>
          <a:lstStyle/>
          <a:p>
            <a:pPr algn="l" indent="0" marL="0">
              <a:lnSpc>
                <a:spcPct val="112000"/>
              </a:lnSpc>
              <a:buNone/>
            </a:pPr>
            <a:r>
              <a:rPr lang="en-US" sz="800" dirty="0">
                <a:solidFill>
                  <a:srgbClr val="333333"/>
                </a:solidFill>
                <a:latin typeface="Noto Sans JP Light" pitchFamily="34" charset="0"/>
                <a:ea typeface="Noto Sans JP Light" pitchFamily="34" charset="-122"/>
                <a:cs typeface="Noto Sans JP Light" pitchFamily="34" charset="-120"/>
              </a:rPr>
              <a:t>取引量 95%以上減少</a:t>
            </a:r>
            <a:endParaRPr lang="en-US" sz="800" dirty="0"/>
          </a:p>
        </p:txBody>
      </p:sp>
      <p:pic>
        <p:nvPicPr>
          <p:cNvPr id="10" name="Image 2" descr="preencoded.png">    </p:cNvPr>
          <p:cNvPicPr>
            <a:picLocks noChangeAspect="1"/>
          </p:cNvPicPr>
          <p:nvPr/>
        </p:nvPicPr>
        <p:blipFill>
          <a:blip r:embed="rId3"/>
          <a:stretch>
            <a:fillRect/>
          </a:stretch>
        </p:blipFill>
        <p:spPr>
          <a:xfrm>
            <a:off x="3293269" y="1693069"/>
            <a:ext cx="142875" cy="107156"/>
          </a:xfrm>
          <a:prstGeom prst="rect">
            <a:avLst/>
          </a:prstGeom>
        </p:spPr>
      </p:pic>
      <p:sp>
        <p:nvSpPr>
          <p:cNvPr id="11" name="Text 6"/>
          <p:cNvSpPr/>
          <p:nvPr/>
        </p:nvSpPr>
        <p:spPr>
          <a:xfrm>
            <a:off x="3507581" y="1671638"/>
            <a:ext cx="876895" cy="150019"/>
          </a:xfrm>
          <a:prstGeom prst="rect">
            <a:avLst/>
          </a:prstGeom>
          <a:noFill/>
          <a:ln/>
        </p:spPr>
        <p:txBody>
          <a:bodyPr wrap="none" lIns="0" tIns="0" rIns="0" bIns="0" rtlCol="0" anchor="t">
            <a:spAutoFit/>
          </a:bodyPr>
          <a:lstStyle/>
          <a:p>
            <a:pPr algn="l" indent="0" marL="0">
              <a:lnSpc>
                <a:spcPct val="112000"/>
              </a:lnSpc>
              <a:buNone/>
            </a:pPr>
            <a:r>
              <a:rPr lang="en-US" sz="800" dirty="0">
                <a:solidFill>
                  <a:srgbClr val="333333"/>
                </a:solidFill>
                <a:latin typeface="Noto Sans JP Light" pitchFamily="34" charset="0"/>
                <a:ea typeface="Noto Sans JP Light" pitchFamily="34" charset="-122"/>
                <a:cs typeface="Noto Sans JP Light" pitchFamily="34" charset="-120"/>
              </a:rPr>
              <a:t>価格 90%以上下落</a:t>
            </a:r>
            <a:endParaRPr lang="en-US" sz="800" dirty="0"/>
          </a:p>
        </p:txBody>
      </p:sp>
      <p:pic>
        <p:nvPicPr>
          <p:cNvPr id="12" name="Image 3" descr="preencoded.png">    </p:cNvPr>
          <p:cNvPicPr>
            <a:picLocks noChangeAspect="1"/>
          </p:cNvPicPr>
          <p:nvPr/>
        </p:nvPicPr>
        <p:blipFill>
          <a:blip r:embed="rId4"/>
          <a:stretch>
            <a:fillRect/>
          </a:stretch>
        </p:blipFill>
        <p:spPr>
          <a:xfrm>
            <a:off x="742950" y="1914525"/>
            <a:ext cx="142875" cy="107156"/>
          </a:xfrm>
          <a:prstGeom prst="rect">
            <a:avLst/>
          </a:prstGeom>
        </p:spPr>
      </p:pic>
      <p:sp>
        <p:nvSpPr>
          <p:cNvPr id="13" name="Text 7"/>
          <p:cNvSpPr/>
          <p:nvPr/>
        </p:nvSpPr>
        <p:spPr>
          <a:xfrm>
            <a:off x="957263" y="1893094"/>
            <a:ext cx="839391" cy="150019"/>
          </a:xfrm>
          <a:prstGeom prst="rect">
            <a:avLst/>
          </a:prstGeom>
          <a:noFill/>
          <a:ln/>
        </p:spPr>
        <p:txBody>
          <a:bodyPr wrap="none" lIns="0" tIns="0" rIns="0" bIns="0" rtlCol="0" anchor="t">
            <a:spAutoFit/>
          </a:bodyPr>
          <a:lstStyle/>
          <a:p>
            <a:pPr algn="l" indent="0" marL="0">
              <a:lnSpc>
                <a:spcPct val="112000"/>
              </a:lnSpc>
              <a:buNone/>
            </a:pPr>
            <a:r>
              <a:rPr lang="en-US" sz="800" dirty="0">
                <a:solidFill>
                  <a:srgbClr val="333333"/>
                </a:solidFill>
                <a:latin typeface="Noto Sans JP Light" pitchFamily="34" charset="0"/>
                <a:ea typeface="Noto Sans JP Light" pitchFamily="34" charset="-122"/>
                <a:cs typeface="Noto Sans JP Light" pitchFamily="34" charset="-120"/>
              </a:rPr>
              <a:t>TVL 80%以上減少</a:t>
            </a:r>
            <a:endParaRPr lang="en-US" sz="800" dirty="0"/>
          </a:p>
        </p:txBody>
      </p:sp>
      <p:pic>
        <p:nvPicPr>
          <p:cNvPr id="14" name="Image 4" descr="preencoded.png">    </p:cNvPr>
          <p:cNvPicPr>
            <a:picLocks noChangeAspect="1"/>
          </p:cNvPicPr>
          <p:nvPr/>
        </p:nvPicPr>
        <p:blipFill>
          <a:blip r:embed="rId5"/>
          <a:stretch>
            <a:fillRect/>
          </a:stretch>
        </p:blipFill>
        <p:spPr>
          <a:xfrm>
            <a:off x="3293269" y="1914525"/>
            <a:ext cx="142875" cy="107156"/>
          </a:xfrm>
          <a:prstGeom prst="rect">
            <a:avLst/>
          </a:prstGeom>
        </p:spPr>
      </p:pic>
      <p:sp>
        <p:nvSpPr>
          <p:cNvPr id="15" name="Text 8"/>
          <p:cNvSpPr/>
          <p:nvPr/>
        </p:nvSpPr>
        <p:spPr>
          <a:xfrm>
            <a:off x="3507581" y="1893094"/>
            <a:ext cx="750094" cy="150019"/>
          </a:xfrm>
          <a:prstGeom prst="rect">
            <a:avLst/>
          </a:prstGeom>
          <a:noFill/>
          <a:ln/>
        </p:spPr>
        <p:txBody>
          <a:bodyPr wrap="none" lIns="0" tIns="0" rIns="0" bIns="0" rtlCol="0" anchor="t">
            <a:spAutoFit/>
          </a:bodyPr>
          <a:lstStyle/>
          <a:p>
            <a:pPr algn="l" indent="0" marL="0">
              <a:lnSpc>
                <a:spcPct val="112000"/>
              </a:lnSpc>
              <a:buNone/>
            </a:pPr>
            <a:r>
              <a:rPr lang="en-US" sz="800" dirty="0">
                <a:solidFill>
                  <a:srgbClr val="333333"/>
                </a:solidFill>
                <a:latin typeface="Noto Sans JP Light" pitchFamily="34" charset="0"/>
                <a:ea typeface="Noto Sans JP Light" pitchFamily="34" charset="-122"/>
                <a:cs typeface="Noto Sans JP Light" pitchFamily="34" charset="-120"/>
              </a:rPr>
              <a:t>サイト接続不可</a:t>
            </a:r>
            <a:endParaRPr lang="en-US" sz="800" dirty="0"/>
          </a:p>
        </p:txBody>
      </p:sp>
      <p:sp>
        <p:nvSpPr>
          <p:cNvPr id="16" name="Text 9"/>
          <p:cNvSpPr/>
          <p:nvPr/>
        </p:nvSpPr>
        <p:spPr>
          <a:xfrm>
            <a:off x="742950" y="2150269"/>
            <a:ext cx="5029200" cy="144661"/>
          </a:xfrm>
          <a:prstGeom prst="rect">
            <a:avLst/>
          </a:prstGeom>
          <a:noFill/>
          <a:ln/>
        </p:spPr>
        <p:txBody>
          <a:bodyPr wrap="square" lIns="0" tIns="0" rIns="0" bIns="0" rtlCol="0" anchor="t">
            <a:spAutoFit/>
          </a:bodyPr>
          <a:lstStyle/>
          <a:p>
            <a:pPr algn="l" indent="0" marL="0">
              <a:buNone/>
            </a:pPr>
            <a:r>
              <a:rPr lang="en-US" sz="750" dirty="0">
                <a:solidFill>
                  <a:srgbClr val="666666"/>
                </a:solidFill>
                <a:latin typeface="Noto Sans JP Light" pitchFamily="34" charset="0"/>
                <a:ea typeface="Noto Sans JP Light" pitchFamily="34" charset="-122"/>
                <a:cs typeface="Noto Sans JP Light" pitchFamily="34" charset="-120"/>
              </a:rPr>
              <a:t>※API（CoinGecko, DeFiLlama）から機械的に取得</a:t>
            </a:r>
            <a:endParaRPr lang="en-US" sz="750" dirty="0"/>
          </a:p>
        </p:txBody>
      </p:sp>
      <p:sp>
        <p:nvSpPr>
          <p:cNvPr id="17" name="Shape 10"/>
          <p:cNvSpPr/>
          <p:nvPr/>
        </p:nvSpPr>
        <p:spPr>
          <a:xfrm>
            <a:off x="571500" y="2786063"/>
            <a:ext cx="5372100" cy="1714500"/>
          </a:xfrm>
          <a:prstGeom prst="rect">
            <a:avLst/>
          </a:prstGeom>
          <a:solidFill>
            <a:srgbClr val="FFFFFF"/>
          </a:solidFill>
          <a:ln w="27432">
            <a:solidFill>
              <a:srgbClr val="191970"/>
            </a:solidFill>
            <a:prstDash val="solid"/>
          </a:ln>
        </p:spPr>
      </p:sp>
      <p:sp>
        <p:nvSpPr>
          <p:cNvPr id="18" name="Shape 11"/>
          <p:cNvSpPr/>
          <p:nvPr/>
        </p:nvSpPr>
        <p:spPr>
          <a:xfrm>
            <a:off x="742950" y="2957513"/>
            <a:ext cx="507206" cy="201811"/>
          </a:xfrm>
          <a:prstGeom prst="rect">
            <a:avLst/>
          </a:prstGeom>
          <a:solidFill>
            <a:srgbClr val="191970"/>
          </a:solidFill>
          <a:ln/>
        </p:spPr>
      </p:sp>
      <p:sp>
        <p:nvSpPr>
          <p:cNvPr id="19" name="Text 12"/>
          <p:cNvSpPr/>
          <p:nvPr/>
        </p:nvSpPr>
        <p:spPr>
          <a:xfrm>
            <a:off x="742950" y="2957513"/>
            <a:ext cx="507206" cy="201811"/>
          </a:xfrm>
          <a:prstGeom prst="rect">
            <a:avLst/>
          </a:prstGeom>
          <a:noFill/>
          <a:ln/>
        </p:spPr>
        <p:txBody>
          <a:bodyPr wrap="none" lIns="102108" tIns="34036" rIns="102108" bIns="34036" rtlCol="0" anchor="t">
            <a:spAutoFit/>
          </a:bodyPr>
          <a:lstStyle/>
          <a:p>
            <a:pPr algn="l" indent="0" marL="0">
              <a:buNone/>
            </a:pPr>
            <a:r>
              <a:rPr lang="en-US" sz="700" b="1" dirty="0">
                <a:solidFill>
                  <a:srgbClr val="FFFFFF"/>
                </a:solidFill>
                <a:latin typeface="Noto Sans JP ExtraBold" pitchFamily="34" charset="0"/>
                <a:ea typeface="Noto Sans JP ExtraBold" pitchFamily="34" charset="-122"/>
                <a:cs typeface="Noto Sans JP ExtraBold" pitchFamily="34" charset="-120"/>
              </a:rPr>
              <a:t>STEP 2</a:t>
            </a:r>
            <a:endParaRPr lang="en-US" sz="700" dirty="0"/>
          </a:p>
        </p:txBody>
      </p:sp>
      <p:sp>
        <p:nvSpPr>
          <p:cNvPr id="20" name="Text 13"/>
          <p:cNvSpPr/>
          <p:nvPr/>
        </p:nvSpPr>
        <p:spPr>
          <a:xfrm>
            <a:off x="742950" y="3266480"/>
            <a:ext cx="5029200" cy="226814"/>
          </a:xfrm>
          <a:prstGeom prst="rect">
            <a:avLst/>
          </a:prstGeom>
          <a:noFill/>
          <a:ln/>
        </p:spPr>
        <p:txBody>
          <a:bodyPr wrap="square" lIns="0" tIns="0" rIns="0" bIns="0" rtlCol="0" anchor="t">
            <a:spAutoFit/>
          </a:bodyPr>
          <a:lstStyle/>
          <a:p>
            <a:pPr algn="l" indent="0" marL="0">
              <a:buNone/>
            </a:pPr>
            <a:r>
              <a:rPr lang="en-US" sz="1100" b="1" dirty="0">
                <a:solidFill>
                  <a:srgbClr val="191970"/>
                </a:solidFill>
                <a:latin typeface="Noto Sans JP ExtraBold" pitchFamily="34" charset="0"/>
                <a:ea typeface="Noto Sans JP ExtraBold" pitchFamily="34" charset="-122"/>
                <a:cs typeface="Noto Sans JP ExtraBold" pitchFamily="34" charset="-120"/>
              </a:rPr>
              <a:t>二次チェック：AIによる詳細調査</a:t>
            </a:r>
            <a:endParaRPr lang="en-US" sz="1100" dirty="0"/>
          </a:p>
        </p:txBody>
      </p:sp>
      <p:pic>
        <p:nvPicPr>
          <p:cNvPr id="21" name="Image 5" descr="preencoded.png">    </p:cNvPr>
          <p:cNvPicPr>
            <a:picLocks noChangeAspect="1"/>
          </p:cNvPicPr>
          <p:nvPr/>
        </p:nvPicPr>
        <p:blipFill>
          <a:blip r:embed="rId6"/>
          <a:stretch>
            <a:fillRect/>
          </a:stretch>
        </p:blipFill>
        <p:spPr>
          <a:xfrm>
            <a:off x="742950" y="3621881"/>
            <a:ext cx="142875" cy="107156"/>
          </a:xfrm>
          <a:prstGeom prst="rect">
            <a:avLst/>
          </a:prstGeom>
        </p:spPr>
      </p:pic>
      <p:sp>
        <p:nvSpPr>
          <p:cNvPr id="22" name="Text 14"/>
          <p:cNvSpPr/>
          <p:nvPr/>
        </p:nvSpPr>
        <p:spPr>
          <a:xfrm>
            <a:off x="957263" y="3600450"/>
            <a:ext cx="1064419" cy="150019"/>
          </a:xfrm>
          <a:prstGeom prst="rect">
            <a:avLst/>
          </a:prstGeom>
          <a:noFill/>
          <a:ln/>
        </p:spPr>
        <p:txBody>
          <a:bodyPr wrap="none" lIns="0" tIns="0" rIns="0" bIns="0" rtlCol="0" anchor="t">
            <a:spAutoFit/>
          </a:bodyPr>
          <a:lstStyle/>
          <a:p>
            <a:pPr algn="l" indent="0" marL="0">
              <a:lnSpc>
                <a:spcPct val="112000"/>
              </a:lnSpc>
              <a:buNone/>
            </a:pPr>
            <a:r>
              <a:rPr lang="en-US" sz="800" dirty="0">
                <a:solidFill>
                  <a:srgbClr val="333333"/>
                </a:solidFill>
                <a:latin typeface="Noto Sans JP Light" pitchFamily="34" charset="0"/>
                <a:ea typeface="Noto Sans JP Light" pitchFamily="34" charset="-122"/>
                <a:cs typeface="Noto Sans JP Light" pitchFamily="34" charset="-120"/>
              </a:rPr>
              <a:t>ネガティブ情報の精査</a:t>
            </a:r>
            <a:endParaRPr lang="en-US" sz="800" dirty="0"/>
          </a:p>
        </p:txBody>
      </p:sp>
      <p:pic>
        <p:nvPicPr>
          <p:cNvPr id="23" name="Image 6" descr="preencoded.png">    </p:cNvPr>
          <p:cNvPicPr>
            <a:picLocks noChangeAspect="1"/>
          </p:cNvPicPr>
          <p:nvPr/>
        </p:nvPicPr>
        <p:blipFill>
          <a:blip r:embed="rId7"/>
          <a:stretch>
            <a:fillRect/>
          </a:stretch>
        </p:blipFill>
        <p:spPr>
          <a:xfrm>
            <a:off x="3293269" y="3621881"/>
            <a:ext cx="142875" cy="107156"/>
          </a:xfrm>
          <a:prstGeom prst="rect">
            <a:avLst/>
          </a:prstGeom>
        </p:spPr>
      </p:pic>
      <p:sp>
        <p:nvSpPr>
          <p:cNvPr id="24" name="Text 15"/>
          <p:cNvSpPr/>
          <p:nvPr/>
        </p:nvSpPr>
        <p:spPr>
          <a:xfrm>
            <a:off x="3507581" y="3600450"/>
            <a:ext cx="964406" cy="150019"/>
          </a:xfrm>
          <a:prstGeom prst="rect">
            <a:avLst/>
          </a:prstGeom>
          <a:noFill/>
          <a:ln/>
        </p:spPr>
        <p:txBody>
          <a:bodyPr wrap="none" lIns="0" tIns="0" rIns="0" bIns="0" rtlCol="0" anchor="t">
            <a:spAutoFit/>
          </a:bodyPr>
          <a:lstStyle/>
          <a:p>
            <a:pPr algn="l" indent="0" marL="0">
              <a:lnSpc>
                <a:spcPct val="112000"/>
              </a:lnSpc>
              <a:buNone/>
            </a:pPr>
            <a:r>
              <a:rPr lang="en-US" sz="800" dirty="0">
                <a:solidFill>
                  <a:srgbClr val="333333"/>
                </a:solidFill>
                <a:latin typeface="Noto Sans JP Light" pitchFamily="34" charset="0"/>
                <a:ea typeface="Noto Sans JP Light" pitchFamily="34" charset="-122"/>
                <a:cs typeface="Noto Sans JP Light" pitchFamily="34" charset="-120"/>
              </a:rPr>
              <a:t>大型イベントの有無</a:t>
            </a:r>
            <a:endParaRPr lang="en-US" sz="800" dirty="0"/>
          </a:p>
        </p:txBody>
      </p:sp>
      <p:pic>
        <p:nvPicPr>
          <p:cNvPr id="25" name="Image 7" descr="preencoded.png">    </p:cNvPr>
          <p:cNvPicPr>
            <a:picLocks noChangeAspect="1"/>
          </p:cNvPicPr>
          <p:nvPr/>
        </p:nvPicPr>
        <p:blipFill>
          <a:blip r:embed="rId8"/>
          <a:stretch>
            <a:fillRect/>
          </a:stretch>
        </p:blipFill>
        <p:spPr>
          <a:xfrm>
            <a:off x="742950" y="3843338"/>
            <a:ext cx="142875" cy="107156"/>
          </a:xfrm>
          <a:prstGeom prst="rect">
            <a:avLst/>
          </a:prstGeom>
        </p:spPr>
      </p:pic>
      <p:sp>
        <p:nvSpPr>
          <p:cNvPr id="26" name="Text 16"/>
          <p:cNvSpPr/>
          <p:nvPr/>
        </p:nvSpPr>
        <p:spPr>
          <a:xfrm>
            <a:off x="957263" y="3821906"/>
            <a:ext cx="857250" cy="150019"/>
          </a:xfrm>
          <a:prstGeom prst="rect">
            <a:avLst/>
          </a:prstGeom>
          <a:noFill/>
          <a:ln/>
        </p:spPr>
        <p:txBody>
          <a:bodyPr wrap="none" lIns="0" tIns="0" rIns="0" bIns="0" rtlCol="0" anchor="t">
            <a:spAutoFit/>
          </a:bodyPr>
          <a:lstStyle/>
          <a:p>
            <a:pPr algn="l" indent="0" marL="0">
              <a:lnSpc>
                <a:spcPct val="112000"/>
              </a:lnSpc>
              <a:buNone/>
            </a:pPr>
            <a:r>
              <a:rPr lang="en-US" sz="800" dirty="0">
                <a:solidFill>
                  <a:srgbClr val="333333"/>
                </a:solidFill>
                <a:latin typeface="Noto Sans JP Light" pitchFamily="34" charset="0"/>
                <a:ea typeface="Noto Sans JP Light" pitchFamily="34" charset="-122"/>
                <a:cs typeface="Noto Sans JP Light" pitchFamily="34" charset="-120"/>
              </a:rPr>
              <a:t>異常値の背景分析</a:t>
            </a:r>
            <a:endParaRPr lang="en-US" sz="800" dirty="0"/>
          </a:p>
        </p:txBody>
      </p:sp>
      <p:pic>
        <p:nvPicPr>
          <p:cNvPr id="27" name="Image 8" descr="preencoded.png">    </p:cNvPr>
          <p:cNvPicPr>
            <a:picLocks noChangeAspect="1"/>
          </p:cNvPicPr>
          <p:nvPr/>
        </p:nvPicPr>
        <p:blipFill>
          <a:blip r:embed="rId9"/>
          <a:stretch>
            <a:fillRect/>
          </a:stretch>
        </p:blipFill>
        <p:spPr>
          <a:xfrm>
            <a:off x="3293269" y="3843338"/>
            <a:ext cx="142875" cy="107156"/>
          </a:xfrm>
          <a:prstGeom prst="rect">
            <a:avLst/>
          </a:prstGeom>
        </p:spPr>
      </p:pic>
      <p:sp>
        <p:nvSpPr>
          <p:cNvPr id="28" name="Text 17"/>
          <p:cNvSpPr/>
          <p:nvPr/>
        </p:nvSpPr>
        <p:spPr>
          <a:xfrm>
            <a:off x="3507581" y="3821906"/>
            <a:ext cx="964406" cy="150019"/>
          </a:xfrm>
          <a:prstGeom prst="rect">
            <a:avLst/>
          </a:prstGeom>
          <a:noFill/>
          <a:ln/>
        </p:spPr>
        <p:txBody>
          <a:bodyPr wrap="none" lIns="0" tIns="0" rIns="0" bIns="0" rtlCol="0" anchor="t">
            <a:spAutoFit/>
          </a:bodyPr>
          <a:lstStyle/>
          <a:p>
            <a:pPr algn="l" indent="0" marL="0">
              <a:lnSpc>
                <a:spcPct val="112000"/>
              </a:lnSpc>
              <a:buNone/>
            </a:pPr>
            <a:r>
              <a:rPr lang="en-US" sz="800" dirty="0">
                <a:solidFill>
                  <a:srgbClr val="333333"/>
                </a:solidFill>
                <a:latin typeface="Noto Sans JP Light" pitchFamily="34" charset="0"/>
                <a:ea typeface="Noto Sans JP Light" pitchFamily="34" charset="-122"/>
                <a:cs typeface="Noto Sans JP Light" pitchFamily="34" charset="-120"/>
              </a:rPr>
              <a:t>ラグプル兆候の判定</a:t>
            </a:r>
            <a:endParaRPr lang="en-US" sz="800" dirty="0"/>
          </a:p>
        </p:txBody>
      </p:sp>
      <p:sp>
        <p:nvSpPr>
          <p:cNvPr id="29" name="Text 18"/>
          <p:cNvSpPr/>
          <p:nvPr/>
        </p:nvSpPr>
        <p:spPr>
          <a:xfrm>
            <a:off x="742950" y="4079081"/>
            <a:ext cx="5029200" cy="144661"/>
          </a:xfrm>
          <a:prstGeom prst="rect">
            <a:avLst/>
          </a:prstGeom>
          <a:noFill/>
          <a:ln/>
        </p:spPr>
        <p:txBody>
          <a:bodyPr wrap="square" lIns="0" tIns="0" rIns="0" bIns="0" rtlCol="0" anchor="t">
            <a:spAutoFit/>
          </a:bodyPr>
          <a:lstStyle/>
          <a:p>
            <a:pPr algn="l" indent="0" marL="0">
              <a:buNone/>
            </a:pPr>
            <a:r>
              <a:rPr lang="en-US" sz="750" dirty="0">
                <a:solidFill>
                  <a:srgbClr val="666666"/>
                </a:solidFill>
                <a:latin typeface="Noto Sans JP Light" pitchFamily="34" charset="0"/>
                <a:ea typeface="Noto Sans JP Light" pitchFamily="34" charset="-122"/>
                <a:cs typeface="Noto Sans JP Light" pitchFamily="34" charset="-120"/>
              </a:rPr>
              <a:t>※Surf AIがウェブ上の最新情報を深掘り</a:t>
            </a:r>
            <a:endParaRPr lang="en-US" sz="750" dirty="0"/>
          </a:p>
        </p:txBody>
      </p:sp>
      <p:sp>
        <p:nvSpPr>
          <p:cNvPr id="30" name="Shape 19"/>
          <p:cNvSpPr/>
          <p:nvPr/>
        </p:nvSpPr>
        <p:spPr>
          <a:xfrm>
            <a:off x="6400800" y="1285875"/>
            <a:ext cx="2286000" cy="1428638"/>
          </a:xfrm>
          <a:prstGeom prst="rect">
            <a:avLst/>
          </a:prstGeom>
          <a:solidFill>
            <a:srgbClr val="FFFFFF"/>
          </a:solidFill>
          <a:ln w="27432">
            <a:solidFill>
              <a:srgbClr val="7CFC00"/>
            </a:solidFill>
            <a:prstDash val="solid"/>
          </a:ln>
        </p:spPr>
      </p:sp>
      <p:sp>
        <p:nvSpPr>
          <p:cNvPr id="31" name="Text 20"/>
          <p:cNvSpPr/>
          <p:nvPr/>
        </p:nvSpPr>
        <p:spPr>
          <a:xfrm>
            <a:off x="6572250" y="1457325"/>
            <a:ext cx="1943100" cy="1028588"/>
          </a:xfrm>
          <a:prstGeom prst="rect">
            <a:avLst/>
          </a:prstGeom>
          <a:noFill/>
          <a:ln/>
        </p:spPr>
        <p:txBody>
          <a:bodyPr wrap="square" lIns="0" tIns="0" rIns="0" bIns="0" rtlCol="0" anchor="t">
            <a:spAutoFit/>
          </a:bodyPr>
          <a:lstStyle/>
          <a:p>
            <a:pPr algn="l" indent="0" marL="0">
              <a:lnSpc>
                <a:spcPct val="128000"/>
              </a:lnSpc>
              <a:buNone/>
            </a:pPr>
            <a:r>
              <a:rPr lang="en-US" sz="950" dirty="0">
                <a:solidFill>
                  <a:srgbClr val="333333"/>
                </a:solidFill>
                <a:latin typeface="Noto Sans JP Light" pitchFamily="34" charset="0"/>
                <a:ea typeface="Noto Sans JP Light" pitchFamily="34" charset="-122"/>
                <a:cs typeface="Noto Sans JP Light" pitchFamily="34" charset="-120"/>
              </a:rPr>
              <a:t>「全部AIに頼むとお金がかかるもじゃ。だから、まずは数値で絞り込んで、怪しいやつだけAIに詳しく調べてもらうのがコツもじゃ！」</a:t>
            </a:r>
            <a:endParaRPr lang="en-US" sz="950" dirty="0"/>
          </a:p>
        </p:txBody>
      </p:sp>
      <p:pic>
        <p:nvPicPr>
          <p:cNvPr id="32" name="Image 9" descr="preencoded.png">    </p:cNvPr>
          <p:cNvPicPr>
            <a:picLocks noChangeAspect="1"/>
          </p:cNvPicPr>
          <p:nvPr/>
        </p:nvPicPr>
        <p:blipFill>
          <a:blip r:embed="rId10"/>
          <a:stretch>
            <a:fillRect/>
          </a:stretch>
        </p:blipFill>
        <p:spPr>
          <a:xfrm>
            <a:off x="6983016" y="2914538"/>
            <a:ext cx="100013" cy="100013"/>
          </a:xfrm>
          <a:prstGeom prst="rect">
            <a:avLst/>
          </a:prstGeom>
        </p:spPr>
      </p:pic>
      <p:sp>
        <p:nvSpPr>
          <p:cNvPr id="33" name="Text 21"/>
          <p:cNvSpPr/>
          <p:nvPr/>
        </p:nvSpPr>
        <p:spPr>
          <a:xfrm>
            <a:off x="7104459" y="2885963"/>
            <a:ext cx="1000125" cy="144661"/>
          </a:xfrm>
          <a:prstGeom prst="rect">
            <a:avLst/>
          </a:prstGeom>
          <a:noFill/>
          <a:ln/>
        </p:spPr>
        <p:txBody>
          <a:bodyPr wrap="none" lIns="0" tIns="0" rIns="0" bIns="0" rtlCol="0" anchor="t">
            <a:spAutoFit/>
          </a:bodyPr>
          <a:lstStyle/>
          <a:p>
            <a:pPr algn="ctr" indent="0" marL="0">
              <a:buNone/>
            </a:pPr>
            <a:r>
              <a:rPr lang="en-US" sz="700" b="1" dirty="0">
                <a:solidFill>
                  <a:srgbClr val="191970"/>
                </a:solidFill>
                <a:latin typeface="Noto Sans JP ExtraBold" pitchFamily="34" charset="0"/>
                <a:ea typeface="Noto Sans JP ExtraBold" pitchFamily="34" charset="-122"/>
                <a:cs typeface="Noto Sans JP ExtraBold" pitchFamily="34" charset="-120"/>
              </a:rPr>
              <a:t>コスト削減のポイント</a:t>
            </a:r>
            <a:endParaRPr lang="en-US" sz="700" dirty="0"/>
          </a:p>
        </p:txBody>
      </p:sp>
      <p:sp>
        <p:nvSpPr>
          <p:cNvPr id="34" name="Text 22"/>
          <p:cNvSpPr/>
          <p:nvPr/>
        </p:nvSpPr>
        <p:spPr>
          <a:xfrm>
            <a:off x="6777633" y="3030624"/>
            <a:ext cx="1532334" cy="144661"/>
          </a:xfrm>
          <a:prstGeom prst="rect">
            <a:avLst/>
          </a:prstGeom>
          <a:noFill/>
          <a:ln/>
        </p:spPr>
        <p:txBody>
          <a:bodyPr wrap="square" lIns="0" tIns="0" rIns="0" bIns="0" rtlCol="0" anchor="t">
            <a:spAutoFit/>
          </a:bodyPr>
          <a:lstStyle/>
          <a:p>
            <a:pPr algn="ctr" indent="0" marL="0">
              <a:buNone/>
            </a:pPr>
            <a:r>
              <a:rPr lang="en-US" sz="750" dirty="0">
                <a:solidFill>
                  <a:srgbClr val="191970"/>
                </a:solidFill>
                <a:latin typeface="Noto Sans JP Light" pitchFamily="34" charset="0"/>
                <a:ea typeface="Noto Sans JP Light" pitchFamily="34" charset="-122"/>
                <a:cs typeface="Noto Sans JP Light" pitchFamily="34" charset="-120"/>
              </a:rPr>
              <a:t>全件AI調査に比べ、API絞り込みで</a:t>
            </a:r>
            <a:endParaRPr lang="en-US" sz="750" dirty="0"/>
          </a:p>
        </p:txBody>
      </p:sp>
      <p:sp>
        <p:nvSpPr>
          <p:cNvPr id="35" name="Text 23"/>
          <p:cNvSpPr/>
          <p:nvPr/>
        </p:nvSpPr>
        <p:spPr>
          <a:xfrm>
            <a:off x="6943725" y="3175285"/>
            <a:ext cx="1200150" cy="144661"/>
          </a:xfrm>
          <a:prstGeom prst="rect">
            <a:avLst/>
          </a:prstGeom>
          <a:noFill/>
          <a:ln/>
        </p:spPr>
        <p:txBody>
          <a:bodyPr wrap="none" lIns="0" tIns="0" rIns="0" bIns="0" rtlCol="0" anchor="t">
            <a:spAutoFit/>
          </a:bodyPr>
          <a:lstStyle/>
          <a:p>
            <a:pPr algn="ctr" indent="0" marL="0">
              <a:buNone/>
            </a:pPr>
            <a:r>
              <a:rPr lang="en-US" sz="750" dirty="0">
                <a:solidFill>
                  <a:srgbClr val="191970"/>
                </a:solidFill>
                <a:latin typeface="Noto Sans JP Light" pitchFamily="34" charset="0"/>
                <a:ea typeface="Noto Sans JP Light" pitchFamily="34" charset="-122"/>
                <a:cs typeface="Noto Sans JP Light" pitchFamily="34" charset="-120"/>
              </a:rPr>
              <a:t>実行コストを大幅に抑制！</a:t>
            </a:r>
            <a:endParaRPr lang="en-US" sz="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p:nvPr/>
        </p:nvSpPr>
        <p:spPr>
          <a:xfrm>
            <a:off x="571500" y="285750"/>
            <a:ext cx="3400425" cy="330398"/>
          </a:xfrm>
          <a:prstGeom prst="rect">
            <a:avLst/>
          </a:prstGeom>
          <a:noFill/>
          <a:ln/>
        </p:spPr>
        <p:txBody>
          <a:bodyPr wrap="square" lIns="170053" tIns="0" rIns="0" bIns="0" rtlCol="0" anchor="t">
            <a:spAutoFit/>
          </a:bodyPr>
          <a:lstStyle/>
          <a:p>
            <a:pPr algn="l" indent="0" marL="0">
              <a:buNone/>
            </a:pPr>
            <a:r>
              <a:rPr lang="en-US" sz="1600" b="1" dirty="0">
                <a:solidFill>
                  <a:srgbClr val="191970"/>
                </a:solidFill>
                <a:latin typeface="Noto Sans JP ExtraBold" pitchFamily="34" charset="0"/>
                <a:ea typeface="Noto Sans JP ExtraBold" pitchFamily="34" charset="-122"/>
                <a:cs typeface="Noto Sans JP ExtraBold" pitchFamily="34" charset="-120"/>
              </a:rPr>
              <a:t>異常を即座にメールでキャッチ</a:t>
            </a:r>
            <a:endParaRPr lang="en-US" sz="1600" dirty="0"/>
          </a:p>
        </p:txBody>
      </p:sp>
      <p:sp>
        <p:nvSpPr>
          <p:cNvPr id="4" name="Shape 1"/>
          <p:cNvSpPr/>
          <p:nvPr/>
        </p:nvSpPr>
        <p:spPr>
          <a:xfrm>
            <a:off x="571500" y="1460283"/>
            <a:ext cx="4914900" cy="2794434"/>
          </a:xfrm>
          <a:prstGeom prst="rect">
            <a:avLst/>
          </a:prstGeom>
          <a:solidFill>
            <a:srgbClr val="FFFFFF"/>
          </a:solidFill>
          <a:ln w="27432">
            <a:solidFill>
              <a:srgbClr val="191970"/>
            </a:solidFill>
            <a:prstDash val="solid"/>
          </a:ln>
        </p:spPr>
      </p:sp>
      <p:pic>
        <p:nvPicPr>
          <p:cNvPr id="5" name="Image 1" descr="preencoded.png">    </p:cNvPr>
          <p:cNvPicPr>
            <a:picLocks noChangeAspect="1"/>
          </p:cNvPicPr>
          <p:nvPr/>
        </p:nvPicPr>
        <p:blipFill>
          <a:blip r:embed="rId2"/>
          <a:stretch>
            <a:fillRect/>
          </a:stretch>
        </p:blipFill>
        <p:spPr>
          <a:xfrm>
            <a:off x="800100" y="1860333"/>
            <a:ext cx="171450" cy="200025"/>
          </a:xfrm>
          <a:prstGeom prst="rect">
            <a:avLst/>
          </a:prstGeom>
        </p:spPr>
      </p:pic>
      <p:sp>
        <p:nvSpPr>
          <p:cNvPr id="6" name="Text 2"/>
          <p:cNvSpPr/>
          <p:nvPr/>
        </p:nvSpPr>
        <p:spPr>
          <a:xfrm>
            <a:off x="1114425" y="1860333"/>
            <a:ext cx="4143375" cy="617153"/>
          </a:xfrm>
          <a:prstGeom prst="rect">
            <a:avLst/>
          </a:prstGeom>
          <a:noFill/>
          <a:ln/>
        </p:spPr>
        <p:txBody>
          <a:bodyPr wrap="square" lIns="0" tIns="0" rIns="0" bIns="0" rtlCol="0" anchor="t">
            <a:spAutoFit/>
          </a:bodyPr>
          <a:lstStyle/>
          <a:p>
            <a:pPr algn="l" indent="0" marL="0">
              <a:lnSpc>
                <a:spcPct val="128000"/>
              </a:lnSpc>
              <a:buNone/>
            </a:pPr>
            <a:r>
              <a:rPr lang="en-US" sz="900" b="1" dirty="0">
                <a:solidFill>
                  <a:srgbClr val="333333"/>
                </a:solidFill>
                <a:latin typeface="Noto Sans JP ExtraBold" pitchFamily="34" charset="0"/>
                <a:ea typeface="Noto Sans JP ExtraBold" pitchFamily="34" charset="-122"/>
                <a:cs typeface="Noto Sans JP ExtraBold" pitchFamily="34" charset="-120"/>
              </a:rPr>
              <a:t>「赤信号」のみを自動抽出</a:t>
            </a:r>
            <a:r>
              <a:rPr lang="en-US" sz="950" dirty="0">
                <a:solidFill>
                  <a:srgbClr val="333333"/>
                </a:solidFill>
                <a:latin typeface="Noto Sans JP Light" pitchFamily="34" charset="0"/>
                <a:ea typeface="Noto Sans JP Light" pitchFamily="34" charset="-122"/>
                <a:cs typeface="Noto Sans JP Light" pitchFamily="34" charset="-120"/>
              </a:rPr>
              <a:t>
</a:t>
            </a:r>
            <a:r>
              <a:rPr lang="en-US" sz="950" dirty="0">
                <a:solidFill>
                  <a:srgbClr val="333333"/>
                </a:solidFill>
                <a:latin typeface="Noto Sans JP Light" pitchFamily="34" charset="0"/>
                <a:ea typeface="Noto Sans JP Light" pitchFamily="34" charset="-122"/>
                <a:cs typeface="Noto Sans JP Light" pitchFamily="34" charset="-120"/>
              </a:rPr>
              <a:t>二次チェックで「High（要注意）」と判定されたプロジェクトだけをピ</a:t>
            </a:r>
            <a:r>
              <a:rPr lang="en-US" sz="950" dirty="0">
                <a:solidFill>
                  <a:srgbClr val="333333"/>
                </a:solidFill>
                <a:latin typeface="Noto Sans JP Light" pitchFamily="34" charset="0"/>
                <a:ea typeface="Noto Sans JP Light" pitchFamily="34" charset="-122"/>
                <a:cs typeface="Noto Sans JP Light" pitchFamily="34" charset="-120"/>
              </a:rPr>
              <a:t>ックアップします。</a:t>
            </a:r>
            <a:endParaRPr lang="en-US" sz="900" dirty="0"/>
          </a:p>
        </p:txBody>
      </p:sp>
      <p:pic>
        <p:nvPicPr>
          <p:cNvPr id="7" name="Image 2" descr="preencoded.png">    </p:cNvPr>
          <p:cNvPicPr>
            <a:picLocks noChangeAspect="1"/>
          </p:cNvPicPr>
          <p:nvPr/>
        </p:nvPicPr>
        <p:blipFill>
          <a:blip r:embed="rId3"/>
          <a:stretch>
            <a:fillRect/>
          </a:stretch>
        </p:blipFill>
        <p:spPr>
          <a:xfrm>
            <a:off x="800100" y="2620361"/>
            <a:ext cx="171450" cy="200025"/>
          </a:xfrm>
          <a:prstGeom prst="rect">
            <a:avLst/>
          </a:prstGeom>
        </p:spPr>
      </p:pic>
      <p:sp>
        <p:nvSpPr>
          <p:cNvPr id="8" name="Text 3"/>
          <p:cNvSpPr/>
          <p:nvPr/>
        </p:nvSpPr>
        <p:spPr>
          <a:xfrm>
            <a:off x="1114425" y="2620361"/>
            <a:ext cx="4143375" cy="617153"/>
          </a:xfrm>
          <a:prstGeom prst="rect">
            <a:avLst/>
          </a:prstGeom>
          <a:noFill/>
          <a:ln/>
        </p:spPr>
        <p:txBody>
          <a:bodyPr wrap="square" lIns="0" tIns="0" rIns="0" bIns="0" rtlCol="0" anchor="t">
            <a:spAutoFit/>
          </a:bodyPr>
          <a:lstStyle/>
          <a:p>
            <a:pPr algn="l" indent="0" marL="0">
              <a:lnSpc>
                <a:spcPct val="128000"/>
              </a:lnSpc>
              <a:buNone/>
            </a:pPr>
            <a:r>
              <a:rPr lang="en-US" sz="900" b="1" dirty="0">
                <a:solidFill>
                  <a:srgbClr val="333333"/>
                </a:solidFill>
                <a:latin typeface="Noto Sans JP ExtraBold" pitchFamily="34" charset="0"/>
                <a:ea typeface="Noto Sans JP ExtraBold" pitchFamily="34" charset="-122"/>
                <a:cs typeface="Noto Sans JP ExtraBold" pitchFamily="34" charset="-120"/>
              </a:rPr>
              <a:t>必要な情報をコンパクトに集約</a:t>
            </a:r>
            <a:r>
              <a:rPr lang="en-US" sz="950" dirty="0">
                <a:solidFill>
                  <a:srgbClr val="333333"/>
                </a:solidFill>
                <a:latin typeface="Noto Sans JP Light" pitchFamily="34" charset="0"/>
                <a:ea typeface="Noto Sans JP Light" pitchFamily="34" charset="-122"/>
                <a:cs typeface="Noto Sans JP Light" pitchFamily="34" charset="-120"/>
              </a:rPr>
              <a:t>
</a:t>
            </a:r>
            <a:r>
              <a:rPr lang="en-US" sz="950" dirty="0">
                <a:solidFill>
                  <a:srgbClr val="333333"/>
                </a:solidFill>
                <a:latin typeface="Noto Sans JP Light" pitchFamily="34" charset="0"/>
                <a:ea typeface="Noto Sans JP Light" pitchFamily="34" charset="-122"/>
                <a:cs typeface="Noto Sans JP Light" pitchFamily="34" charset="-120"/>
              </a:rPr>
              <a:t>プロジェクト名、異常の概要、公式サイトURLをまとめてメール本文</a:t>
            </a:r>
            <a:r>
              <a:rPr lang="en-US" sz="950" dirty="0">
                <a:solidFill>
                  <a:srgbClr val="333333"/>
                </a:solidFill>
                <a:latin typeface="Noto Sans JP Light" pitchFamily="34" charset="0"/>
                <a:ea typeface="Noto Sans JP Light" pitchFamily="34" charset="-122"/>
                <a:cs typeface="Noto Sans JP Light" pitchFamily="34" charset="-120"/>
              </a:rPr>
              <a:t>に記載します。</a:t>
            </a:r>
            <a:endParaRPr lang="en-US" sz="900" dirty="0"/>
          </a:p>
        </p:txBody>
      </p:sp>
      <p:pic>
        <p:nvPicPr>
          <p:cNvPr id="9" name="Image 3" descr="preencoded.png">    </p:cNvPr>
          <p:cNvPicPr>
            <a:picLocks noChangeAspect="1"/>
          </p:cNvPicPr>
          <p:nvPr/>
        </p:nvPicPr>
        <p:blipFill>
          <a:blip r:embed="rId4"/>
          <a:stretch>
            <a:fillRect/>
          </a:stretch>
        </p:blipFill>
        <p:spPr>
          <a:xfrm>
            <a:off x="800100" y="3380389"/>
            <a:ext cx="171450" cy="200025"/>
          </a:xfrm>
          <a:prstGeom prst="rect">
            <a:avLst/>
          </a:prstGeom>
        </p:spPr>
      </p:pic>
      <p:sp>
        <p:nvSpPr>
          <p:cNvPr id="10" name="Text 4"/>
          <p:cNvSpPr/>
          <p:nvPr/>
        </p:nvSpPr>
        <p:spPr>
          <a:xfrm>
            <a:off x="1114425" y="3380389"/>
            <a:ext cx="4143375" cy="617153"/>
          </a:xfrm>
          <a:prstGeom prst="rect">
            <a:avLst/>
          </a:prstGeom>
          <a:noFill/>
          <a:ln/>
        </p:spPr>
        <p:txBody>
          <a:bodyPr wrap="square" lIns="0" tIns="0" rIns="0" bIns="0" rtlCol="0" anchor="t">
            <a:spAutoFit/>
          </a:bodyPr>
          <a:lstStyle/>
          <a:p>
            <a:pPr algn="l" indent="0" marL="0">
              <a:lnSpc>
                <a:spcPct val="128000"/>
              </a:lnSpc>
              <a:buNone/>
            </a:pPr>
            <a:r>
              <a:rPr lang="en-US" sz="900" b="1" dirty="0">
                <a:solidFill>
                  <a:srgbClr val="333333"/>
                </a:solidFill>
                <a:latin typeface="Noto Sans JP ExtraBold" pitchFamily="34" charset="0"/>
                <a:ea typeface="Noto Sans JP ExtraBold" pitchFamily="34" charset="-122"/>
                <a:cs typeface="Noto Sans JP ExtraBold" pitchFamily="34" charset="-120"/>
              </a:rPr>
              <a:t>受動的な監視体制の構築</a:t>
            </a:r>
            <a:r>
              <a:rPr lang="en-US" sz="950" dirty="0">
                <a:solidFill>
                  <a:srgbClr val="333333"/>
                </a:solidFill>
                <a:latin typeface="Noto Sans JP Light" pitchFamily="34" charset="0"/>
                <a:ea typeface="Noto Sans JP Light" pitchFamily="34" charset="-122"/>
                <a:cs typeface="Noto Sans JP Light" pitchFamily="34" charset="-120"/>
              </a:rPr>
              <a:t>
</a:t>
            </a:r>
            <a:r>
              <a:rPr lang="en-US" sz="950" dirty="0">
                <a:solidFill>
                  <a:srgbClr val="333333"/>
                </a:solidFill>
                <a:latin typeface="Noto Sans JP Light" pitchFamily="34" charset="0"/>
                <a:ea typeface="Noto Sans JP Light" pitchFamily="34" charset="-122"/>
                <a:cs typeface="Noto Sans JP Light" pitchFamily="34" charset="-120"/>
              </a:rPr>
              <a:t>スプレッドシートを定期的に開きに行く必要がなくなり、重要な変化</a:t>
            </a:r>
            <a:r>
              <a:rPr lang="en-US" sz="950" dirty="0">
                <a:solidFill>
                  <a:srgbClr val="333333"/>
                </a:solidFill>
                <a:latin typeface="Noto Sans JP Light" pitchFamily="34" charset="0"/>
                <a:ea typeface="Noto Sans JP Light" pitchFamily="34" charset="-122"/>
                <a:cs typeface="Noto Sans JP Light" pitchFamily="34" charset="-120"/>
              </a:rPr>
              <a:t>を逃しません。</a:t>
            </a:r>
            <a:endParaRPr lang="en-US" sz="900" dirty="0"/>
          </a:p>
        </p:txBody>
      </p:sp>
      <p:sp>
        <p:nvSpPr>
          <p:cNvPr id="11" name="Shape 5"/>
          <p:cNvSpPr/>
          <p:nvPr/>
        </p:nvSpPr>
        <p:spPr>
          <a:xfrm>
            <a:off x="6065044" y="1285875"/>
            <a:ext cx="2500313" cy="1224372"/>
          </a:xfrm>
          <a:prstGeom prst="rect">
            <a:avLst/>
          </a:prstGeom>
          <a:solidFill>
            <a:srgbClr val="F0FFF0"/>
          </a:solidFill>
          <a:ln w="27432">
            <a:solidFill>
              <a:srgbClr val="7CFC00"/>
            </a:solidFill>
            <a:prstDash val="solid"/>
          </a:ln>
        </p:spPr>
      </p:sp>
      <p:pic>
        <p:nvPicPr>
          <p:cNvPr id="12" name="Image 4" descr="preencoded.png">    </p:cNvPr>
          <p:cNvPicPr>
            <a:picLocks noChangeAspect="1"/>
          </p:cNvPicPr>
          <p:nvPr/>
        </p:nvPicPr>
        <p:blipFill>
          <a:blip r:embed="rId5"/>
          <a:stretch>
            <a:fillRect/>
          </a:stretch>
        </p:blipFill>
        <p:spPr>
          <a:xfrm>
            <a:off x="6207919" y="1460897"/>
            <a:ext cx="100013" cy="114300"/>
          </a:xfrm>
          <a:prstGeom prst="rect">
            <a:avLst/>
          </a:prstGeom>
        </p:spPr>
      </p:pic>
      <p:sp>
        <p:nvSpPr>
          <p:cNvPr id="13" name="Text 6"/>
          <p:cNvSpPr/>
          <p:nvPr/>
        </p:nvSpPr>
        <p:spPr>
          <a:xfrm>
            <a:off x="6307931" y="1428750"/>
            <a:ext cx="1741289" cy="164306"/>
          </a:xfrm>
          <a:prstGeom prst="rect">
            <a:avLst/>
          </a:prstGeom>
          <a:noFill/>
          <a:ln/>
        </p:spPr>
        <p:txBody>
          <a:bodyPr wrap="square" lIns="0" tIns="0" rIns="0" bIns="0" rtlCol="0" anchor="t">
            <a:spAutoFit/>
          </a:bodyPr>
          <a:lstStyle/>
          <a:p>
            <a:pPr algn="l" indent="0" marL="0">
              <a:buNone/>
            </a:pPr>
            <a:r>
              <a:rPr lang="en-US" sz="800" b="1" dirty="0">
                <a:solidFill>
                  <a:srgbClr val="191970"/>
                </a:solidFill>
                <a:latin typeface="Noto Sans JP ExtraBold" pitchFamily="34" charset="0"/>
                <a:ea typeface="Noto Sans JP ExtraBold" pitchFamily="34" charset="-122"/>
                <a:cs typeface="Noto Sans JP ExtraBold" pitchFamily="34" charset="-120"/>
              </a:rPr>
              <a:t>【警告】要注意プロジェクト検知</a:t>
            </a:r>
            <a:endParaRPr lang="en-US" sz="800" dirty="0"/>
          </a:p>
        </p:txBody>
      </p:sp>
      <p:sp>
        <p:nvSpPr>
          <p:cNvPr id="14" name="Text 7"/>
          <p:cNvSpPr/>
          <p:nvPr/>
        </p:nvSpPr>
        <p:spPr>
          <a:xfrm>
            <a:off x="6207919" y="1750219"/>
            <a:ext cx="2214563" cy="560003"/>
          </a:xfrm>
          <a:prstGeom prst="rect">
            <a:avLst/>
          </a:prstGeom>
          <a:noFill/>
          <a:ln/>
        </p:spPr>
        <p:txBody>
          <a:bodyPr wrap="square" lIns="0" tIns="0" rIns="0" bIns="0" rtlCol="0" anchor="t">
            <a:spAutoFit/>
          </a:bodyPr>
          <a:lstStyle/>
          <a:p>
            <a:pPr algn="l" indent="0" marL="0">
              <a:lnSpc>
                <a:spcPct val="112000"/>
              </a:lnSpc>
              <a:buNone/>
            </a:pPr>
            <a:r>
              <a:rPr lang="en-US" sz="750" dirty="0">
                <a:solidFill>
                  <a:srgbClr val="333333"/>
                </a:solidFill>
                <a:latin typeface="Noto Sans JP Light" pitchFamily="34" charset="0"/>
                <a:ea typeface="Noto Sans JP Light" pitchFamily="34" charset="-122"/>
                <a:cs typeface="Noto Sans JP Light" pitchFamily="34" charset="-120"/>
              </a:rPr>
              <a:t>以下のプロジェクトに異常を検知しました：</a:t>
            </a:r>
            <a:r>
              <a:rPr lang="en-US" sz="750" dirty="0">
                <a:solidFill>
                  <a:srgbClr val="333333"/>
                </a:solidFill>
                <a:latin typeface="Noto Sans JP Light" pitchFamily="34" charset="0"/>
                <a:ea typeface="Noto Sans JP Light" pitchFamily="34" charset="-122"/>
                <a:cs typeface="Noto Sans JP Light" pitchFamily="34" charset="-120"/>
              </a:rPr>
              <a:t>
</a:t>
            </a:r>
            <a:r>
              <a:rPr lang="en-US" sz="750" dirty="0">
                <a:solidFill>
                  <a:srgbClr val="333333"/>
                </a:solidFill>
                <a:latin typeface="Noto Sans JP Light" pitchFamily="34" charset="0"/>
                <a:ea typeface="Noto Sans JP Light" pitchFamily="34" charset="-122"/>
                <a:cs typeface="Noto Sans JP Light" pitchFamily="34" charset="-120"/>
              </a:rPr>
              <a:t>・プロジェクトA：TVLが80%減少</a:t>
            </a:r>
            <a:r>
              <a:rPr lang="en-US" sz="750" dirty="0">
                <a:solidFill>
                  <a:srgbClr val="333333"/>
                </a:solidFill>
                <a:latin typeface="Noto Sans JP Light" pitchFamily="34" charset="0"/>
                <a:ea typeface="Noto Sans JP Light" pitchFamily="34" charset="-122"/>
                <a:cs typeface="Noto Sans JP Light" pitchFamily="34" charset="-120"/>
              </a:rPr>
              <a:t>
</a:t>
            </a:r>
            <a:r>
              <a:rPr lang="en-US" sz="750" dirty="0">
                <a:solidFill>
                  <a:srgbClr val="333333"/>
                </a:solidFill>
                <a:latin typeface="Noto Sans JP Light" pitchFamily="34" charset="0"/>
                <a:ea typeface="Noto Sans JP Light" pitchFamily="34" charset="-122"/>
                <a:cs typeface="Noto Sans JP Light" pitchFamily="34" charset="-120"/>
              </a:rPr>
              <a:t>・AI判定：ラグプルの可能性が高い</a:t>
            </a:r>
            <a:r>
              <a:rPr lang="en-US" sz="750" dirty="0">
                <a:solidFill>
                  <a:srgbClr val="333333"/>
                </a:solidFill>
                <a:latin typeface="Noto Sans JP Light" pitchFamily="34" charset="0"/>
                <a:ea typeface="Noto Sans JP Light" pitchFamily="34" charset="-122"/>
                <a:cs typeface="Noto Sans JP Light" pitchFamily="34" charset="-120"/>
              </a:rPr>
              <a:t>
</a:t>
            </a:r>
            <a:r>
              <a:rPr lang="en-US" sz="750" dirty="0">
                <a:solidFill>
                  <a:srgbClr val="333333"/>
                </a:solidFill>
                <a:latin typeface="Noto Sans JP Light" pitchFamily="34" charset="0"/>
                <a:ea typeface="Noto Sans JP Light" pitchFamily="34" charset="-122"/>
                <a:cs typeface="Noto Sans JP Light" pitchFamily="34" charset="-120"/>
              </a:rPr>
              <a:t>・URL: https://example.com/...</a:t>
            </a:r>
            <a:endParaRPr lang="en-US" sz="750" dirty="0"/>
          </a:p>
        </p:txBody>
      </p:sp>
      <p:sp>
        <p:nvSpPr>
          <p:cNvPr id="15" name="Shape 8"/>
          <p:cNvSpPr/>
          <p:nvPr/>
        </p:nvSpPr>
        <p:spPr>
          <a:xfrm>
            <a:off x="6172200" y="2667409"/>
            <a:ext cx="2286000" cy="1428638"/>
          </a:xfrm>
          <a:prstGeom prst="rect">
            <a:avLst/>
          </a:prstGeom>
          <a:solidFill>
            <a:srgbClr val="FFFFFF"/>
          </a:solidFill>
          <a:ln w="27432">
            <a:solidFill>
              <a:srgbClr val="191970"/>
            </a:solidFill>
            <a:prstDash val="solid"/>
          </a:ln>
        </p:spPr>
      </p:sp>
      <p:sp>
        <p:nvSpPr>
          <p:cNvPr id="16" name="Text 9"/>
          <p:cNvSpPr/>
          <p:nvPr/>
        </p:nvSpPr>
        <p:spPr>
          <a:xfrm>
            <a:off x="6343650" y="2838859"/>
            <a:ext cx="1943100" cy="822871"/>
          </a:xfrm>
          <a:prstGeom prst="rect">
            <a:avLst/>
          </a:prstGeom>
          <a:noFill/>
          <a:ln/>
        </p:spPr>
        <p:txBody>
          <a:bodyPr wrap="square" lIns="0" tIns="0" rIns="0" bIns="0" rtlCol="0" anchor="t">
            <a:spAutoFit/>
          </a:bodyPr>
          <a:lstStyle/>
          <a:p>
            <a:pPr algn="l" indent="0" marL="0">
              <a:lnSpc>
                <a:spcPct val="128000"/>
              </a:lnSpc>
              <a:buNone/>
            </a:pPr>
            <a:r>
              <a:rPr lang="en-US" sz="950" dirty="0">
                <a:solidFill>
                  <a:srgbClr val="333333"/>
                </a:solidFill>
                <a:latin typeface="Noto Sans JP Light" pitchFamily="34" charset="0"/>
                <a:ea typeface="Noto Sans JP Light" pitchFamily="34" charset="-122"/>
                <a:cs typeface="Noto Sans JP Light" pitchFamily="34" charset="-120"/>
              </a:rPr>
              <a:t>「危険なプロジェクトが見つかったら、すぐにもじゃりんのところにメールが届くもじゃ。これで安心して川で遊べるもじゃ！」</a:t>
            </a:r>
            <a:endParaRPr lang="en-US" sz="9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p:nvPr/>
        </p:nvSpPr>
        <p:spPr>
          <a:xfrm>
            <a:off x="571500" y="285750"/>
            <a:ext cx="3395067" cy="330398"/>
          </a:xfrm>
          <a:prstGeom prst="rect">
            <a:avLst/>
          </a:prstGeom>
          <a:noFill/>
          <a:ln/>
        </p:spPr>
        <p:txBody>
          <a:bodyPr wrap="square" lIns="170053" tIns="0" rIns="0" bIns="0" rtlCol="0" anchor="t">
            <a:spAutoFit/>
          </a:bodyPr>
          <a:lstStyle/>
          <a:p>
            <a:pPr algn="l" indent="0" marL="0">
              <a:buNone/>
            </a:pPr>
            <a:r>
              <a:rPr lang="en-US" sz="1600" b="1" dirty="0">
                <a:solidFill>
                  <a:srgbClr val="191970"/>
                </a:solidFill>
                <a:latin typeface="Noto Sans JP ExtraBold" pitchFamily="34" charset="0"/>
                <a:ea typeface="Noto Sans JP ExtraBold" pitchFamily="34" charset="-122"/>
                <a:cs typeface="Noto Sans JP ExtraBold" pitchFamily="34" charset="-120"/>
              </a:rPr>
              <a:t>自動化がもたらす余裕と確実性</a:t>
            </a:r>
            <a:endParaRPr lang="en-US" sz="1600" dirty="0"/>
          </a:p>
        </p:txBody>
      </p:sp>
      <p:sp>
        <p:nvSpPr>
          <p:cNvPr id="4" name="Shape 1"/>
          <p:cNvSpPr/>
          <p:nvPr/>
        </p:nvSpPr>
        <p:spPr>
          <a:xfrm>
            <a:off x="571500" y="857250"/>
            <a:ext cx="4914900" cy="1642672"/>
          </a:xfrm>
          <a:prstGeom prst="rect">
            <a:avLst/>
          </a:prstGeom>
          <a:solidFill>
            <a:srgbClr val="FFFFFF"/>
          </a:solidFill>
          <a:ln w="27432">
            <a:solidFill>
              <a:srgbClr val="191970"/>
            </a:solidFill>
            <a:prstDash val="solid"/>
          </a:ln>
        </p:spPr>
      </p:sp>
      <p:pic>
        <p:nvPicPr>
          <p:cNvPr id="5" name="Image 1" descr="preencoded.png">    </p:cNvPr>
          <p:cNvPicPr>
            <a:picLocks noChangeAspect="1"/>
          </p:cNvPicPr>
          <p:nvPr/>
        </p:nvPicPr>
        <p:blipFill>
          <a:blip r:embed="rId2"/>
          <a:stretch>
            <a:fillRect/>
          </a:stretch>
        </p:blipFill>
        <p:spPr>
          <a:xfrm>
            <a:off x="742950" y="1063526"/>
            <a:ext cx="157163" cy="157163"/>
          </a:xfrm>
          <a:prstGeom prst="rect">
            <a:avLst/>
          </a:prstGeom>
        </p:spPr>
      </p:pic>
      <p:sp>
        <p:nvSpPr>
          <p:cNvPr id="6" name="Text 2"/>
          <p:cNvSpPr/>
          <p:nvPr/>
        </p:nvSpPr>
        <p:spPr>
          <a:xfrm>
            <a:off x="1007269" y="1028700"/>
            <a:ext cx="1100138" cy="226814"/>
          </a:xfrm>
          <a:prstGeom prst="rect">
            <a:avLst/>
          </a:prstGeom>
          <a:noFill/>
          <a:ln/>
        </p:spPr>
        <p:txBody>
          <a:bodyPr wrap="none" lIns="0" tIns="0" rIns="0" bIns="0" rtlCol="0" anchor="t">
            <a:spAutoFit/>
          </a:bodyPr>
          <a:lstStyle/>
          <a:p>
            <a:pPr algn="l" indent="0" marL="0">
              <a:buNone/>
            </a:pPr>
            <a:r>
              <a:rPr lang="en-US" sz="1100" b="1" dirty="0">
                <a:solidFill>
                  <a:srgbClr val="191970"/>
                </a:solidFill>
                <a:latin typeface="Noto Sans JP ExtraBold" pitchFamily="34" charset="0"/>
                <a:ea typeface="Noto Sans JP ExtraBold" pitchFamily="34" charset="-122"/>
                <a:cs typeface="Noto Sans JP ExtraBold" pitchFamily="34" charset="-120"/>
              </a:rPr>
              <a:t>導入のメリット</a:t>
            </a:r>
            <a:endParaRPr lang="en-US" sz="1100" dirty="0"/>
          </a:p>
        </p:txBody>
      </p:sp>
      <p:sp>
        <p:nvSpPr>
          <p:cNvPr id="7" name="Text 3"/>
          <p:cNvSpPr/>
          <p:nvPr/>
        </p:nvSpPr>
        <p:spPr>
          <a:xfrm>
            <a:off x="742950" y="1362670"/>
            <a:ext cx="4572000" cy="231446"/>
          </a:xfrm>
          <a:prstGeom prst="rect">
            <a:avLst/>
          </a:prstGeom>
          <a:noFill/>
          <a:ln/>
        </p:spPr>
        <p:txBody>
          <a:bodyPr wrap="none" lIns="170053" tIns="0" rIns="0" bIns="0" rtlCol="0" anchor="t">
            <a:spAutoFit/>
          </a:bodyPr>
          <a:lstStyle/>
          <a:p>
            <a:pPr algn="l" indent="0" marL="0">
              <a:lnSpc>
                <a:spcPct val="144000"/>
              </a:lnSpc>
              <a:buNone/>
            </a:pPr>
            <a:r>
              <a:rPr lang="en-US" sz="950" dirty="0">
                <a:solidFill>
                  <a:srgbClr val="333333"/>
                </a:solidFill>
                <a:latin typeface="Noto Sans JP Light" pitchFamily="34" charset="0"/>
                <a:ea typeface="Noto Sans JP Light" pitchFamily="34" charset="-122"/>
                <a:cs typeface="Noto Sans JP Light" pitchFamily="34" charset="-120"/>
              </a:rPr>
              <a:t>手動チェックの時間を大幅に削減し、本来の分析に集中できる</a:t>
            </a:r>
            <a:endParaRPr lang="en-US" sz="950" dirty="0"/>
          </a:p>
        </p:txBody>
      </p:sp>
      <p:sp>
        <p:nvSpPr>
          <p:cNvPr id="8" name="Text 4"/>
          <p:cNvSpPr/>
          <p:nvPr/>
        </p:nvSpPr>
        <p:spPr>
          <a:xfrm>
            <a:off x="742950" y="1665554"/>
            <a:ext cx="4572000" cy="231446"/>
          </a:xfrm>
          <a:prstGeom prst="rect">
            <a:avLst/>
          </a:prstGeom>
          <a:noFill/>
          <a:ln/>
        </p:spPr>
        <p:txBody>
          <a:bodyPr wrap="none" lIns="170053" tIns="0" rIns="0" bIns="0" rtlCol="0" anchor="t">
            <a:spAutoFit/>
          </a:bodyPr>
          <a:lstStyle/>
          <a:p>
            <a:pPr algn="l" indent="0" marL="0">
              <a:lnSpc>
                <a:spcPct val="144000"/>
              </a:lnSpc>
              <a:buNone/>
            </a:pPr>
            <a:r>
              <a:rPr lang="en-US" sz="950" dirty="0">
                <a:solidFill>
                  <a:srgbClr val="333333"/>
                </a:solidFill>
                <a:latin typeface="Noto Sans JP Light" pitchFamily="34" charset="0"/>
                <a:ea typeface="Noto Sans JP Light" pitchFamily="34" charset="-122"/>
                <a:cs typeface="Noto Sans JP Light" pitchFamily="34" charset="-120"/>
              </a:rPr>
              <a:t>多数のプロジェクトを一覧で漏れなく、リアルタイムに監視可能</a:t>
            </a:r>
            <a:endParaRPr lang="en-US" sz="950" dirty="0"/>
          </a:p>
        </p:txBody>
      </p:sp>
      <p:sp>
        <p:nvSpPr>
          <p:cNvPr id="9" name="Text 5"/>
          <p:cNvSpPr/>
          <p:nvPr/>
        </p:nvSpPr>
        <p:spPr>
          <a:xfrm>
            <a:off x="742950" y="1968438"/>
            <a:ext cx="4572000" cy="231446"/>
          </a:xfrm>
          <a:prstGeom prst="rect">
            <a:avLst/>
          </a:prstGeom>
          <a:noFill/>
          <a:ln/>
        </p:spPr>
        <p:txBody>
          <a:bodyPr wrap="none" lIns="170053" tIns="0" rIns="0" bIns="0" rtlCol="0" anchor="t">
            <a:spAutoFit/>
          </a:bodyPr>
          <a:lstStyle/>
          <a:p>
            <a:pPr algn="l" indent="0" marL="0">
              <a:lnSpc>
                <a:spcPct val="144000"/>
              </a:lnSpc>
              <a:buNone/>
            </a:pPr>
            <a:r>
              <a:rPr lang="en-US" sz="950" dirty="0">
                <a:solidFill>
                  <a:srgbClr val="333333"/>
                </a:solidFill>
                <a:latin typeface="Noto Sans JP Light" pitchFamily="34" charset="0"/>
                <a:ea typeface="Noto Sans JP Light" pitchFamily="34" charset="-122"/>
                <a:cs typeface="Noto Sans JP Light" pitchFamily="34" charset="-120"/>
              </a:rPr>
              <a:t>AIによる深掘りで、情報のノイズを排除し精度を向上</a:t>
            </a:r>
            <a:endParaRPr lang="en-US" sz="950" dirty="0"/>
          </a:p>
        </p:txBody>
      </p:sp>
      <p:sp>
        <p:nvSpPr>
          <p:cNvPr id="10" name="Shape 6"/>
          <p:cNvSpPr/>
          <p:nvPr/>
        </p:nvSpPr>
        <p:spPr>
          <a:xfrm>
            <a:off x="571500" y="2657084"/>
            <a:ext cx="4914900" cy="1339788"/>
          </a:xfrm>
          <a:prstGeom prst="rect">
            <a:avLst/>
          </a:prstGeom>
          <a:solidFill>
            <a:srgbClr val="FFFFFF"/>
          </a:solidFill>
          <a:ln w="27432">
            <a:solidFill>
              <a:srgbClr val="191970"/>
            </a:solidFill>
            <a:prstDash val="solid"/>
          </a:ln>
        </p:spPr>
      </p:sp>
      <p:sp>
        <p:nvSpPr>
          <p:cNvPr id="11" name="Text 7"/>
          <p:cNvSpPr/>
          <p:nvPr/>
        </p:nvSpPr>
        <p:spPr>
          <a:xfrm>
            <a:off x="742950" y="1362670"/>
            <a:ext cx="128588" cy="231418"/>
          </a:xfrm>
          <a:prstGeom prst="rect">
            <a:avLst/>
          </a:prstGeom>
          <a:noFill/>
          <a:ln/>
        </p:spPr>
        <p:txBody>
          <a:bodyPr wrap="none" lIns="0" tIns="0" rIns="0" bIns="0" rtlCol="0" anchor="t">
            <a:spAutoFit/>
          </a:bodyPr>
          <a:lstStyle/>
          <a:p>
            <a:pPr algn="l" indent="0" marL="0">
              <a:lnSpc>
                <a:spcPct val="144000"/>
              </a:lnSpc>
              <a:buNone/>
            </a:pPr>
            <a:r>
              <a:rPr lang="en-US" sz="950" dirty="0">
                <a:solidFill>
                  <a:srgbClr val="7CFC00"/>
                </a:solidFill>
                <a:latin typeface="Noto Sans JP Light" pitchFamily="34" charset="0"/>
                <a:ea typeface="Noto Sans JP Light" pitchFamily="34" charset="-122"/>
                <a:cs typeface="Noto Sans JP Light" pitchFamily="34" charset="-120"/>
              </a:rPr>
              <a:t>●</a:t>
            </a:r>
            <a:endParaRPr lang="en-US" sz="950" dirty="0"/>
          </a:p>
        </p:txBody>
      </p:sp>
      <p:sp>
        <p:nvSpPr>
          <p:cNvPr id="12" name="Text 8"/>
          <p:cNvSpPr/>
          <p:nvPr/>
        </p:nvSpPr>
        <p:spPr>
          <a:xfrm>
            <a:off x="742950" y="1665554"/>
            <a:ext cx="128588" cy="231418"/>
          </a:xfrm>
          <a:prstGeom prst="rect">
            <a:avLst/>
          </a:prstGeom>
          <a:noFill/>
          <a:ln/>
        </p:spPr>
        <p:txBody>
          <a:bodyPr wrap="none" lIns="0" tIns="0" rIns="0" bIns="0" rtlCol="0" anchor="t">
            <a:spAutoFit/>
          </a:bodyPr>
          <a:lstStyle/>
          <a:p>
            <a:pPr algn="l" indent="0" marL="0">
              <a:lnSpc>
                <a:spcPct val="144000"/>
              </a:lnSpc>
              <a:buNone/>
            </a:pPr>
            <a:r>
              <a:rPr lang="en-US" sz="950" dirty="0">
                <a:solidFill>
                  <a:srgbClr val="7CFC00"/>
                </a:solidFill>
                <a:latin typeface="Noto Sans JP Light" pitchFamily="34" charset="0"/>
                <a:ea typeface="Noto Sans JP Light" pitchFamily="34" charset="-122"/>
                <a:cs typeface="Noto Sans JP Light" pitchFamily="34" charset="-120"/>
              </a:rPr>
              <a:t>●</a:t>
            </a:r>
            <a:endParaRPr lang="en-US" sz="950" dirty="0"/>
          </a:p>
        </p:txBody>
      </p:sp>
      <p:sp>
        <p:nvSpPr>
          <p:cNvPr id="13" name="Text 9"/>
          <p:cNvSpPr/>
          <p:nvPr/>
        </p:nvSpPr>
        <p:spPr>
          <a:xfrm>
            <a:off x="742950" y="1968438"/>
            <a:ext cx="128588" cy="231418"/>
          </a:xfrm>
          <a:prstGeom prst="rect">
            <a:avLst/>
          </a:prstGeom>
          <a:noFill/>
          <a:ln/>
        </p:spPr>
        <p:txBody>
          <a:bodyPr wrap="none" lIns="0" tIns="0" rIns="0" bIns="0" rtlCol="0" anchor="t">
            <a:spAutoFit/>
          </a:bodyPr>
          <a:lstStyle/>
          <a:p>
            <a:pPr algn="l" indent="0" marL="0">
              <a:lnSpc>
                <a:spcPct val="144000"/>
              </a:lnSpc>
              <a:buNone/>
            </a:pPr>
            <a:r>
              <a:rPr lang="en-US" sz="950" dirty="0">
                <a:solidFill>
                  <a:srgbClr val="7CFC00"/>
                </a:solidFill>
                <a:latin typeface="Noto Sans JP Light" pitchFamily="34" charset="0"/>
                <a:ea typeface="Noto Sans JP Light" pitchFamily="34" charset="-122"/>
                <a:cs typeface="Noto Sans JP Light" pitchFamily="34" charset="-120"/>
              </a:rPr>
              <a:t>●</a:t>
            </a:r>
            <a:endParaRPr lang="en-US" sz="950" dirty="0"/>
          </a:p>
        </p:txBody>
      </p:sp>
      <p:pic>
        <p:nvPicPr>
          <p:cNvPr id="14" name="Image 2" descr="preencoded.png">    </p:cNvPr>
          <p:cNvPicPr>
            <a:picLocks noChangeAspect="1"/>
          </p:cNvPicPr>
          <p:nvPr/>
        </p:nvPicPr>
        <p:blipFill>
          <a:blip r:embed="rId3"/>
          <a:stretch>
            <a:fillRect/>
          </a:stretch>
        </p:blipFill>
        <p:spPr>
          <a:xfrm>
            <a:off x="742950" y="2863360"/>
            <a:ext cx="157163" cy="157163"/>
          </a:xfrm>
          <a:prstGeom prst="rect">
            <a:avLst/>
          </a:prstGeom>
        </p:spPr>
      </p:pic>
      <p:sp>
        <p:nvSpPr>
          <p:cNvPr id="15" name="Text 10"/>
          <p:cNvSpPr/>
          <p:nvPr/>
        </p:nvSpPr>
        <p:spPr>
          <a:xfrm>
            <a:off x="1007269" y="2828534"/>
            <a:ext cx="785813" cy="226814"/>
          </a:xfrm>
          <a:prstGeom prst="rect">
            <a:avLst/>
          </a:prstGeom>
          <a:noFill/>
          <a:ln/>
        </p:spPr>
        <p:txBody>
          <a:bodyPr wrap="none" lIns="0" tIns="0" rIns="0" bIns="0" rtlCol="0" anchor="t">
            <a:spAutoFit/>
          </a:bodyPr>
          <a:lstStyle/>
          <a:p>
            <a:pPr algn="l" indent="0" marL="0">
              <a:buNone/>
            </a:pPr>
            <a:r>
              <a:rPr lang="en-US" sz="1100" b="1" dirty="0">
                <a:solidFill>
                  <a:srgbClr val="191970"/>
                </a:solidFill>
                <a:latin typeface="Noto Sans JP ExtraBold" pitchFamily="34" charset="0"/>
                <a:ea typeface="Noto Sans JP ExtraBold" pitchFamily="34" charset="-122"/>
                <a:cs typeface="Noto Sans JP ExtraBold" pitchFamily="34" charset="-120"/>
              </a:rPr>
              <a:t>今後の展望</a:t>
            </a:r>
            <a:endParaRPr lang="en-US" sz="1100" dirty="0"/>
          </a:p>
        </p:txBody>
      </p:sp>
      <p:sp>
        <p:nvSpPr>
          <p:cNvPr id="16" name="Text 11"/>
          <p:cNvSpPr/>
          <p:nvPr/>
        </p:nvSpPr>
        <p:spPr>
          <a:xfrm>
            <a:off x="742950" y="3162505"/>
            <a:ext cx="4572000" cy="231446"/>
          </a:xfrm>
          <a:prstGeom prst="rect">
            <a:avLst/>
          </a:prstGeom>
          <a:noFill/>
          <a:ln/>
        </p:spPr>
        <p:txBody>
          <a:bodyPr wrap="none" lIns="170053" tIns="0" rIns="0" bIns="0" rtlCol="0" anchor="t">
            <a:spAutoFit/>
          </a:bodyPr>
          <a:lstStyle/>
          <a:p>
            <a:pPr algn="l" indent="0" marL="0">
              <a:lnSpc>
                <a:spcPct val="144000"/>
              </a:lnSpc>
              <a:buNone/>
            </a:pPr>
            <a:r>
              <a:rPr lang="en-US" sz="950" dirty="0">
                <a:solidFill>
                  <a:srgbClr val="333333"/>
                </a:solidFill>
                <a:latin typeface="Noto Sans JP Light" pitchFamily="34" charset="0"/>
                <a:ea typeface="Noto Sans JP Light" pitchFamily="34" charset="-122"/>
                <a:cs typeface="Noto Sans JP Light" pitchFamily="34" charset="-120"/>
              </a:rPr>
              <a:t>チェック頻度の自動トリガー化による更なるリアルタイム性の追求</a:t>
            </a:r>
            <a:endParaRPr lang="en-US" sz="950" dirty="0"/>
          </a:p>
        </p:txBody>
      </p:sp>
      <p:sp>
        <p:nvSpPr>
          <p:cNvPr id="17" name="Text 12"/>
          <p:cNvSpPr/>
          <p:nvPr/>
        </p:nvSpPr>
        <p:spPr>
          <a:xfrm>
            <a:off x="742950" y="3465388"/>
            <a:ext cx="4572000" cy="231446"/>
          </a:xfrm>
          <a:prstGeom prst="rect">
            <a:avLst/>
          </a:prstGeom>
          <a:noFill/>
          <a:ln/>
        </p:spPr>
        <p:txBody>
          <a:bodyPr wrap="none" lIns="170053" tIns="0" rIns="0" bIns="0" rtlCol="0" anchor="t">
            <a:spAutoFit/>
          </a:bodyPr>
          <a:lstStyle/>
          <a:p>
            <a:pPr algn="l" indent="0" marL="0">
              <a:lnSpc>
                <a:spcPct val="144000"/>
              </a:lnSpc>
              <a:buNone/>
            </a:pPr>
            <a:r>
              <a:rPr lang="en-US" sz="950" dirty="0">
                <a:solidFill>
                  <a:srgbClr val="333333"/>
                </a:solidFill>
                <a:latin typeface="Noto Sans JP Light" pitchFamily="34" charset="0"/>
                <a:ea typeface="Noto Sans JP Light" pitchFamily="34" charset="-122"/>
                <a:cs typeface="Noto Sans JP Light" pitchFamily="34" charset="-120"/>
              </a:rPr>
              <a:t>通知先の多様化（DiscordやSlack等への連携）</a:t>
            </a:r>
            <a:endParaRPr lang="en-US" sz="950" dirty="0"/>
          </a:p>
        </p:txBody>
      </p:sp>
      <p:sp>
        <p:nvSpPr>
          <p:cNvPr id="18" name="Text 13"/>
          <p:cNvSpPr/>
          <p:nvPr/>
        </p:nvSpPr>
        <p:spPr>
          <a:xfrm>
            <a:off x="742950" y="3162505"/>
            <a:ext cx="128588" cy="231418"/>
          </a:xfrm>
          <a:prstGeom prst="rect">
            <a:avLst/>
          </a:prstGeom>
          <a:noFill/>
          <a:ln/>
        </p:spPr>
        <p:txBody>
          <a:bodyPr wrap="none" lIns="0" tIns="0" rIns="0" bIns="0" rtlCol="0" anchor="t">
            <a:spAutoFit/>
          </a:bodyPr>
          <a:lstStyle/>
          <a:p>
            <a:pPr algn="l" indent="0" marL="0">
              <a:lnSpc>
                <a:spcPct val="144000"/>
              </a:lnSpc>
              <a:buNone/>
            </a:pPr>
            <a:r>
              <a:rPr lang="en-US" sz="950" dirty="0">
                <a:solidFill>
                  <a:srgbClr val="7CFC00"/>
                </a:solidFill>
                <a:latin typeface="Noto Sans JP Light" pitchFamily="34" charset="0"/>
                <a:ea typeface="Noto Sans JP Light" pitchFamily="34" charset="-122"/>
                <a:cs typeface="Noto Sans JP Light" pitchFamily="34" charset="-120"/>
              </a:rPr>
              <a:t>●</a:t>
            </a:r>
            <a:endParaRPr lang="en-US" sz="950" dirty="0"/>
          </a:p>
        </p:txBody>
      </p:sp>
      <p:sp>
        <p:nvSpPr>
          <p:cNvPr id="19" name="Text 14"/>
          <p:cNvSpPr/>
          <p:nvPr/>
        </p:nvSpPr>
        <p:spPr>
          <a:xfrm>
            <a:off x="742950" y="3465388"/>
            <a:ext cx="128588" cy="231418"/>
          </a:xfrm>
          <a:prstGeom prst="rect">
            <a:avLst/>
          </a:prstGeom>
          <a:noFill/>
          <a:ln/>
        </p:spPr>
        <p:txBody>
          <a:bodyPr wrap="none" lIns="0" tIns="0" rIns="0" bIns="0" rtlCol="0" anchor="t">
            <a:spAutoFit/>
          </a:bodyPr>
          <a:lstStyle/>
          <a:p>
            <a:pPr algn="l" indent="0" marL="0">
              <a:lnSpc>
                <a:spcPct val="144000"/>
              </a:lnSpc>
              <a:buNone/>
            </a:pPr>
            <a:r>
              <a:rPr lang="en-US" sz="950" dirty="0">
                <a:solidFill>
                  <a:srgbClr val="7CFC00"/>
                </a:solidFill>
                <a:latin typeface="Noto Sans JP Light" pitchFamily="34" charset="0"/>
                <a:ea typeface="Noto Sans JP Light" pitchFamily="34" charset="-122"/>
                <a:cs typeface="Noto Sans JP Light" pitchFamily="34" charset="-120"/>
              </a:rPr>
              <a:t>●</a:t>
            </a:r>
            <a:endParaRPr lang="en-US" sz="950" dirty="0"/>
          </a:p>
        </p:txBody>
      </p:sp>
      <p:sp>
        <p:nvSpPr>
          <p:cNvPr id="20" name="Shape 15"/>
          <p:cNvSpPr/>
          <p:nvPr/>
        </p:nvSpPr>
        <p:spPr>
          <a:xfrm>
            <a:off x="6065044" y="1143000"/>
            <a:ext cx="2500313" cy="1222921"/>
          </a:xfrm>
          <a:prstGeom prst="rect">
            <a:avLst/>
          </a:prstGeom>
          <a:solidFill>
            <a:srgbClr val="FFFFFF"/>
          </a:solidFill>
          <a:ln w="27432">
            <a:solidFill>
              <a:srgbClr val="191970"/>
            </a:solidFill>
            <a:prstDash val="solid"/>
          </a:ln>
        </p:spPr>
      </p:sp>
      <p:sp>
        <p:nvSpPr>
          <p:cNvPr id="21" name="Text 16"/>
          <p:cNvSpPr/>
          <p:nvPr/>
        </p:nvSpPr>
        <p:spPr>
          <a:xfrm>
            <a:off x="6236494" y="1314450"/>
            <a:ext cx="2157413" cy="822871"/>
          </a:xfrm>
          <a:prstGeom prst="rect">
            <a:avLst/>
          </a:prstGeom>
          <a:noFill/>
          <a:ln/>
        </p:spPr>
        <p:txBody>
          <a:bodyPr wrap="square" lIns="0" tIns="0" rIns="0" bIns="0" rtlCol="0" anchor="t">
            <a:spAutoFit/>
          </a:bodyPr>
          <a:lstStyle/>
          <a:p>
            <a:pPr algn="l" indent="0" marL="0">
              <a:lnSpc>
                <a:spcPct val="128000"/>
              </a:lnSpc>
              <a:buNone/>
            </a:pPr>
            <a:r>
              <a:rPr lang="en-US" sz="950" dirty="0">
                <a:solidFill>
                  <a:srgbClr val="333333"/>
                </a:solidFill>
                <a:latin typeface="Noto Sans JP Light" pitchFamily="34" charset="0"/>
                <a:ea typeface="Noto Sans JP Light" pitchFamily="34" charset="-122"/>
                <a:cs typeface="Noto Sans JP Light" pitchFamily="34" charset="-120"/>
              </a:rPr>
              <a:t>「この仕組みのおかげで、大事な情報を見逃さなくなったもじゃ！みんなも自動化で、もっと自由に、もっと楽しくWeb3を楽しもうもじゃ！」</a:t>
            </a:r>
            <a:endParaRPr lang="en-US" sz="950" dirty="0"/>
          </a:p>
        </p:txBody>
      </p:sp>
      <p:pic>
        <p:nvPicPr>
          <p:cNvPr id="22" name="Image 3" descr="preencoded.png">    </p:cNvPr>
          <p:cNvPicPr>
            <a:picLocks noChangeAspect="1"/>
          </p:cNvPicPr>
          <p:nvPr/>
        </p:nvPicPr>
        <p:blipFill>
          <a:blip r:embed="rId4"/>
          <a:stretch>
            <a:fillRect/>
          </a:stretch>
        </p:blipFill>
        <p:spPr>
          <a:xfrm>
            <a:off x="6243638" y="2523083"/>
            <a:ext cx="2143125" cy="214312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6</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Office Theme</vt:lpstr>
      <vt:lpstr>Slide 1</vt:lpstr>
      <vt:lpstr>Slide 2</vt:lpstr>
      <vt:lpstr>Slide 3</vt:lpstr>
      <vt:lpstr>Slide 4</vt:lpstr>
      <vt:lpstr>Slide 5</vt:lpstr>
      <vt:lpstr>Slide 6</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2026-06-20T08:17:30Z</dcterms:created>
  <dcterms:modified xsi:type="dcterms:W3CDTF">2026-06-20T08:17:30Z</dcterms:modified>
</cp:coreProperties>
</file>